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LTSpitz Medium" panose="02000606020000020004" pitchFamily="2" charset="-95"/>
      <p:regular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1"/>
    <a:srgbClr val="000000"/>
    <a:srgbClr val="F9AE00"/>
    <a:srgbClr val="332450"/>
    <a:srgbClr val="F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44f92e3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944f92e3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44f92e3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44f92e3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44f92e3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944f92e3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44f92e3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44f92e3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944f92e3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944f92e3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944f92e3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944f92e3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944f92e3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944f92e3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944f92e32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944f92e32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44f92e32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944f92e32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944f92e3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944f92e3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944f92e3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944f92e3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944f92e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944f92e3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44f92e3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944f92e3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944f92e3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944f92e3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944f92e3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944f92e3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44f92e3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944f92e3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944f92e3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944f92e3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944f92e32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944f92e32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eeldletters.nl/filmeducatie-filmtoolkit/film-toolkit/" TargetMode="External"/><Relationship Id="rId4" Type="http://schemas.openxmlformats.org/officeDocument/2006/relationships/hyperlink" Target="https://www.schoolkade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X39LUqSMQ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5BC27E25-4A8A-4699-8750-1AE8A23FB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586" y="0"/>
            <a:ext cx="10161172" cy="517937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0FC68EB-9B3A-4361-9F58-BA66E7547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2406378"/>
            <a:ext cx="8520600" cy="2690400"/>
          </a:xfrm>
        </p:spPr>
        <p:txBody>
          <a:bodyPr/>
          <a:lstStyle/>
          <a:p>
            <a:r>
              <a:rPr lang="en-US" sz="4000" dirty="0">
                <a:solidFill>
                  <a:srgbClr val="FFF2E1"/>
                </a:solidFill>
                <a:latin typeface="LTSpitz Medium" panose="02000606020000020004" pitchFamily="2" charset="-95"/>
              </a:rPr>
              <a:t>LESBRIEF</a:t>
            </a:r>
            <a:br>
              <a:rPr lang="en-US" dirty="0">
                <a:solidFill>
                  <a:srgbClr val="FFF2E1"/>
                </a:solidFill>
                <a:latin typeface="LTSpitz Medium" panose="02000606020000020004" pitchFamily="2" charset="-95"/>
              </a:rPr>
            </a:br>
            <a:r>
              <a:rPr lang="en-US" dirty="0">
                <a:solidFill>
                  <a:srgbClr val="FFF2E1"/>
                </a:solidFill>
                <a:latin typeface="LTSpitz Medium" panose="02000606020000020004" pitchFamily="2" charset="-95"/>
              </a:rPr>
              <a:t>CAPTAIN NOVA</a:t>
            </a:r>
            <a:endParaRPr lang="nl-NL" dirty="0">
              <a:solidFill>
                <a:srgbClr val="FFF2E1"/>
              </a:solidFill>
              <a:latin typeface="LTSpitz Medium" panose="02000606020000020004" pitchFamily="2" charset="-95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4F5BA8-BA53-4D3D-A6F7-1144D67E1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949" y="265846"/>
            <a:ext cx="1422041" cy="10053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Inspiratievragen voor de tijdlijn</a:t>
            </a:r>
            <a:endParaRPr b="0" dirty="0">
              <a:latin typeface="LTSpitz Medium" panose="02000606020000020004" pitchFamily="2" charset="-95"/>
            </a:endParaRP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311700" y="1032100"/>
            <a:ext cx="8520600" cy="37752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Wie is de hoofdpersoon? 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Wie is de helper en hoe helpt diegene?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Wat is het probleem dat de hoofdpersoon tegenkomt?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Wat voor obstakels zou de hoofdpersoon tegenkomen?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Wie is de slechterik?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Hoe wordt het probleem opgelost?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Opdracht 2: kijkvraag</a:t>
            </a:r>
            <a:endParaRPr b="0" dirty="0">
              <a:latin typeface="LTSpitz Medium" panose="02000606020000020004" pitchFamily="2" charset="-95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1050200"/>
            <a:ext cx="8520600" cy="37755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sz="2000" dirty="0">
                <a:solidFill>
                  <a:schemeClr val="accent1"/>
                </a:solidFill>
                <a:latin typeface="LTSpitz Medium" panose="02000606020000020004" pitchFamily="2" charset="-95"/>
              </a:rPr>
              <a:t>Let goed op het allereerste beeld van de film.</a:t>
            </a:r>
            <a:endParaRPr sz="20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2000" dirty="0">
                <a:solidFill>
                  <a:schemeClr val="accent1"/>
                </a:solidFill>
                <a:latin typeface="LTSpitz Medium" panose="02000606020000020004" pitchFamily="2" charset="-95"/>
              </a:rPr>
              <a:t>Komt het maïsveld later nog eens terug in de film?</a:t>
            </a:r>
            <a:endParaRPr sz="20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0" dirty="0">
                <a:latin typeface="LTSpitz Medium" panose="02000606020000020004" pitchFamily="2" charset="-95"/>
              </a:rPr>
              <a:t>Bekijk de film op het filmfestival: veel plezier!</a:t>
            </a:r>
            <a:endParaRPr sz="3200" b="0" dirty="0">
              <a:latin typeface="LTSpitz Medium" panose="02000606020000020004" pitchFamily="2" charset="-95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4">
            <a:alphaModFix/>
          </a:blip>
          <a:srcRect l="3410" t="4455" r="3410" b="23090"/>
          <a:stretch/>
        </p:blipFill>
        <p:spPr>
          <a:xfrm>
            <a:off x="311700" y="1093850"/>
            <a:ext cx="8520602" cy="3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292849"/>
            <a:ext cx="8520600" cy="1082087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0" dirty="0">
                <a:latin typeface="LTSpitz Medium" panose="02000606020000020004" pitchFamily="2" charset="-95"/>
              </a:rPr>
              <a:t>Na de film</a:t>
            </a:r>
            <a:endParaRPr sz="4800" b="0" dirty="0">
              <a:latin typeface="LTSpitz Medium" panose="02000606020000020004" pitchFamily="2" charset="-95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023050"/>
            <a:ext cx="8520600" cy="38295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2400" dirty="0">
                <a:solidFill>
                  <a:schemeClr val="accent1"/>
                </a:solidFill>
                <a:latin typeface="LTSpitz Medium" panose="02000606020000020004" pitchFamily="2" charset="-95"/>
              </a:rPr>
              <a:t>Stop hier als je de film nog niet hebt gezien.</a:t>
            </a:r>
            <a:endParaRPr sz="24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i="1">
                <a:latin typeface="LTSpitz Medium" panose="02000606020000020004" pitchFamily="2" charset="-95"/>
              </a:rPr>
              <a:t>Bespreek de kijkvraag</a:t>
            </a:r>
            <a:endParaRPr b="0" i="1">
              <a:latin typeface="LTSpitz Medium" panose="02000606020000020004" pitchFamily="2" charset="-95"/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032100"/>
            <a:ext cx="8520600" cy="37572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Je zag een verdord maïsveld. Waarom zou de filmmaker voor dat beeld gekozen hebben?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Was je meteen duidelijk wat dit maïsveld symboliseert?</a:t>
            </a:r>
          </a:p>
          <a:p>
            <a:pPr>
              <a:spcBef>
                <a:spcPts val="1200"/>
              </a:spcBef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Kwam het maïsveld vaker dan 1 keer terug in de film?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i="1">
                <a:latin typeface="LTSpitz Medium" panose="02000606020000020004" pitchFamily="2" charset="-95"/>
              </a:rPr>
              <a:t>Bespreek de tijdlijn</a:t>
            </a:r>
            <a:endParaRPr b="0" i="1">
              <a:latin typeface="LTSpitz Medium" panose="02000606020000020004" pitchFamily="2" charset="-95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995875"/>
            <a:ext cx="8520600" cy="38388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Tx/>
              <a:buSzPts val="18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Had je veel voorspellingen juist?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Tx/>
              <a:buSzPts val="18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Gaf de trailer genoeg informatie om te voorspellen?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Tx/>
              <a:buSzPts val="18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Werd je op het verkeerde been gezet door de trailer?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Tx/>
              <a:buSzPts val="18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Vond je wat er werkelijk gebeurde leuk of minder leuk?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i="1">
                <a:latin typeface="LTSpitz Medium" panose="02000606020000020004" pitchFamily="2" charset="-95"/>
              </a:rPr>
              <a:t>Vragen over de film</a:t>
            </a:r>
            <a:endParaRPr b="0" i="1">
              <a:latin typeface="LTSpitz Medium" panose="02000606020000020004" pitchFamily="2" charset="-95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1041150"/>
            <a:ext cx="8520600" cy="18255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Wie was jouw favoriete personage en waarom?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Wat is volgens jou een belangrijk moment in de film voor het verhaal en waarom?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Weet je uit welk genre deze film is?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>
              <a:buClrTx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Zou je nog eens een film uit dit genre willen kijken?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702" y="3248649"/>
            <a:ext cx="1846927" cy="9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 rotWithShape="1">
          <a:blip r:embed="rId5">
            <a:alphaModFix/>
          </a:blip>
          <a:srcRect l="3410" t="5088" r="3410" b="55282"/>
          <a:stretch/>
        </p:blipFill>
        <p:spPr>
          <a:xfrm>
            <a:off x="311700" y="2823400"/>
            <a:ext cx="8520602" cy="20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334975"/>
            <a:ext cx="8520600" cy="44544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In gesprek over klimaatverandering</a:t>
            </a:r>
            <a:endParaRPr b="0" dirty="0"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307825"/>
            <a:ext cx="8520600" cy="20511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Denk je dat de aarde er over 30 jaar ook echt zo uit komt te zien? Waardoor zou dat dan komen?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Vind je dat deze film goed over klimaatverandering vertelt?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Vind je jezelf milieubewust?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Zou jij na het kijken van deze film duurzamer willen leven?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Tx/>
              <a:buSzPct val="100000"/>
              <a:buChar char="●"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Wat zou jij kunnen doen om duurzamer te leven?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4">
            <a:alphaModFix/>
          </a:blip>
          <a:srcRect l="3410" t="11870" r="3410" b="36382"/>
          <a:stretch/>
        </p:blipFill>
        <p:spPr>
          <a:xfrm>
            <a:off x="311700" y="2190225"/>
            <a:ext cx="8520602" cy="26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Doe-opdracht: tijdcapsule film (optioneel)</a:t>
            </a:r>
            <a:endParaRPr b="0" dirty="0">
              <a:latin typeface="LTSpitz Medium" panose="02000606020000020004" pitchFamily="2" charset="-95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311700" y="1047875"/>
            <a:ext cx="8520600" cy="36138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Maak een reis door de tijd door middel van film, waarin je jezelf uit het heden, verleden en toekomst filmt. Je zou hiervoor je ouders/broertjes/zusjes kunnen gebruiken als je oudere en jongere zelf. Je mag met de tijdscapsule alle kanten op. Van bijvoorbeeld een video-dagboek tot een daadwerkelijk science-fiction verhaal over hoe een natuurramp de aarde heeft verwoest.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Begin met het schrijven van een verhaal. Hoe doe je dat? In het verlengde van het project Look@Me is er een handig interactief lesprogramma ontwikkeld voor kinderen om in een paar simpele stappen zelf films te leren maken.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Het is allemaal te vinden op </a:t>
            </a:r>
            <a:r>
              <a:rPr lang="nl" u="sng" dirty="0">
                <a:solidFill>
                  <a:schemeClr val="accent1"/>
                </a:solidFill>
                <a:latin typeface="LTSpitz Medium" panose="02000606020000020004" pitchFamily="2" charset="-95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schoolkade.nl</a:t>
            </a: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 en/of gebruik de </a:t>
            </a: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Toolkit Maakposter</a:t>
            </a: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.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latin typeface="LTSpitz Medium" panose="02000606020000020004" pitchFamily="2" charset="-95"/>
              </a:rPr>
              <a:t>Het Noordelijk Film Festival</a:t>
            </a:r>
            <a:endParaRPr dirty="0">
              <a:latin typeface="LTSpitz Medium" panose="02000606020000020004" pitchFamily="2" charset="-95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21753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dirty="0">
                <a:solidFill>
                  <a:srgbClr val="000000"/>
                </a:solidFill>
                <a:latin typeface="LTSpitz Medium" panose="02000606020000020004" pitchFamily="2" charset="-95"/>
              </a:rPr>
              <a:t>Van 10 t/m 14 november vindt de 41e editie plaats.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latin typeface="LTSpitz Medium" panose="02000606020000020004" pitchFamily="2" charset="-95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dirty="0">
                <a:solidFill>
                  <a:srgbClr val="000000"/>
                </a:solidFill>
                <a:latin typeface="LTSpitz Medium" panose="02000606020000020004" pitchFamily="2" charset="-95"/>
              </a:rPr>
              <a:t>Het festival vertoont films uit Noord-Europa die je anders misschien niet zou kunnen zien, omdat die meestal niet in de bioscoop komen.</a:t>
            </a:r>
            <a:endParaRPr dirty="0">
              <a:solidFill>
                <a:srgbClr val="000000"/>
              </a:solidFill>
              <a:latin typeface="LTSpitz Medium" panose="02000606020000020004" pitchFamily="2" charset="-95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" dirty="0">
              <a:solidFill>
                <a:srgbClr val="000000"/>
              </a:solidFill>
              <a:latin typeface="LTSpitz Medium" panose="02000606020000020004" pitchFamily="2" charset="-95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dirty="0">
                <a:solidFill>
                  <a:srgbClr val="000000"/>
                </a:solidFill>
                <a:latin typeface="LTSpitz Medium" panose="02000606020000020004" pitchFamily="2" charset="-95"/>
              </a:rPr>
              <a:t>Bij het festival horen ook allemaal bijzondere activiteiten, prijsuitreikingen en feestjes!</a:t>
            </a:r>
            <a:endParaRPr dirty="0">
              <a:solidFill>
                <a:srgbClr val="000000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86900"/>
            <a:ext cx="8520600" cy="991524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>
                <a:latin typeface="LTSpitz Medium" panose="02000606020000020004" pitchFamily="2" charset="-95"/>
              </a:rPr>
              <a:t>VOOR DE FILM</a:t>
            </a:r>
            <a:endParaRPr b="0" dirty="0">
              <a:latin typeface="LTSpitz Medium" panose="02000606020000020004" pitchFamily="2" charset="-95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56100"/>
            <a:ext cx="8520600" cy="37005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lang="nl" sz="20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2000" dirty="0">
                <a:solidFill>
                  <a:schemeClr val="accent1"/>
                </a:solidFill>
                <a:latin typeface="LTSpitz Medium" panose="02000606020000020004" pitchFamily="2" charset="-95"/>
              </a:rPr>
              <a:t>Vragen aan de klas ter voorbereiding</a:t>
            </a:r>
            <a:endParaRPr sz="2000" dirty="0">
              <a:solidFill>
                <a:schemeClr val="accent1"/>
              </a:solidFill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330550"/>
            <a:ext cx="8520600" cy="45291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Ga je wel eens naar de bioscoop? </a:t>
            </a:r>
            <a:endParaRPr b="0" dirty="0"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Zo ja, naar wat voor films?</a:t>
            </a:r>
            <a:endParaRPr b="0" dirty="0"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893000" y="338600"/>
            <a:ext cx="4939500" cy="44583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Als je de titel </a:t>
            </a:r>
            <a:r>
              <a:rPr lang="nl" b="0" i="1" dirty="0">
                <a:latin typeface="LTSpitz Medium" panose="02000606020000020004" pitchFamily="2" charset="-95"/>
              </a:rPr>
              <a:t>Captain Nova</a:t>
            </a:r>
            <a:r>
              <a:rPr lang="nl" b="0" dirty="0">
                <a:latin typeface="LTSpitz Medium" panose="02000606020000020004" pitchFamily="2" charset="-95"/>
              </a:rPr>
              <a:t> hoort en de poster bekijkt, waar denk je dan dat de film over gaat?</a:t>
            </a:r>
            <a:endParaRPr b="0" dirty="0">
              <a:latin typeface="LTSpitz Medium" panose="02000606020000020004" pitchFamily="2" charset="-95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6004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370850"/>
            <a:ext cx="8520600" cy="44259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Weet je wat science fiction is?</a:t>
            </a:r>
            <a:endParaRPr b="0" dirty="0">
              <a:latin typeface="LTSpitz Medium" panose="02000606020000020004" pitchFamily="2" charset="-95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923975" y="597649"/>
            <a:ext cx="7473600" cy="3873271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De opbouw van een film: 3 akten structuur</a:t>
            </a:r>
            <a:endParaRPr b="0" dirty="0">
              <a:latin typeface="LTSpitz Medium" panose="02000606020000020004" pitchFamily="2" charset="-95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9BCDFB-77FB-496B-8537-A0DD916E5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79"/>
          <a:stretch/>
        </p:blipFill>
        <p:spPr>
          <a:xfrm>
            <a:off x="527279" y="2062406"/>
            <a:ext cx="8089442" cy="387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0" dirty="0">
                <a:latin typeface="LTSpitz Medium" panose="02000606020000020004" pitchFamily="2" charset="-95"/>
              </a:rPr>
              <a:t>Opdracht 1: maak een voorspelling</a:t>
            </a:r>
            <a:endParaRPr b="0" dirty="0">
              <a:latin typeface="LTSpitz Medium" panose="02000606020000020004" pitchFamily="2" charset="-95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041150"/>
            <a:ext cx="8520600" cy="3811500"/>
          </a:xfrm>
          <a:prstGeom prst="rect">
            <a:avLst/>
          </a:prstGeom>
          <a:solidFill>
            <a:srgbClr val="FFF2E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Bekijk de trailer op de volgende slide en maak een tijdlijn. </a:t>
            </a:r>
            <a:endParaRPr dirty="0">
              <a:solidFill>
                <a:schemeClr val="accent1"/>
              </a:solidFill>
              <a:latin typeface="LTSpitz Medium" panose="02000606020000020004" pitchFamily="2" charset="-95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dirty="0">
                <a:solidFill>
                  <a:schemeClr val="accent1"/>
                </a:solidFill>
                <a:latin typeface="LTSpitz Medium" panose="02000606020000020004" pitchFamily="2" charset="-95"/>
              </a:rPr>
              <a:t>Gebruik de vragen op de slide na de trailer als inspiratie</a:t>
            </a:r>
            <a:r>
              <a:rPr lang="nl" dirty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CAPTAIN NOVA - trailer I Noordelijk Film Festival 2021">
            <a:hlinkClick r:id="" action="ppaction://media"/>
            <a:extLst>
              <a:ext uri="{FF2B5EF4-FFF2-40B4-BE49-F238E27FC236}">
                <a16:creationId xmlns:a16="http://schemas.microsoft.com/office/drawing/2014/main" id="{785294B7-3350-48D1-85FA-8079E01996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61575" y="-34636"/>
            <a:ext cx="9191720" cy="51703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572</Words>
  <Application>Microsoft Office PowerPoint</Application>
  <PresentationFormat>Diavoorstelling (16:9)</PresentationFormat>
  <Paragraphs>70</Paragraphs>
  <Slides>19</Slides>
  <Notes>19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LTSpitz Medium</vt:lpstr>
      <vt:lpstr>Source Code Pro</vt:lpstr>
      <vt:lpstr>Arial</vt:lpstr>
      <vt:lpstr>Amatic SC</vt:lpstr>
      <vt:lpstr>Beach Day</vt:lpstr>
      <vt:lpstr>LESBRIEF CAPTAIN NOVA</vt:lpstr>
      <vt:lpstr>Het Noordelijk Film Festival</vt:lpstr>
      <vt:lpstr>VOOR DE FILM</vt:lpstr>
      <vt:lpstr>  Ga je wel eens naar de bioscoop?  Zo ja, naar wat voor films?</vt:lpstr>
      <vt:lpstr> Als je de titel Captain Nova hoort en de poster bekijkt, waar denk je dan dat de film over gaat?</vt:lpstr>
      <vt:lpstr>  Weet je wat science fiction is?</vt:lpstr>
      <vt:lpstr>De opbouw van een film: 3 akten structuur</vt:lpstr>
      <vt:lpstr>Opdracht 1: maak een voorspelling</vt:lpstr>
      <vt:lpstr>PowerPoint-presentatie</vt:lpstr>
      <vt:lpstr>Inspiratievragen voor de tijdlijn</vt:lpstr>
      <vt:lpstr>Opdracht 2: kijkvraag</vt:lpstr>
      <vt:lpstr>Bekijk de film op het filmfestival: veel plezier!</vt:lpstr>
      <vt:lpstr>Na de film</vt:lpstr>
      <vt:lpstr>Bespreek de kijkvraag</vt:lpstr>
      <vt:lpstr>Bespreek de tijdlijn</vt:lpstr>
      <vt:lpstr>Vragen over de film</vt:lpstr>
      <vt:lpstr>  In gesprek over klimaatverandering</vt:lpstr>
      <vt:lpstr>PowerPoint-presentatie</vt:lpstr>
      <vt:lpstr>Doe-opdracht: tijdcapsule film (optioneel)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LESBRIEF CAPTAIN NOVA</dc:title>
  <dc:creator>Loes Brinkman</dc:creator>
  <cp:lastModifiedBy>Loes Brinkman</cp:lastModifiedBy>
  <cp:revision>5</cp:revision>
  <dcterms:modified xsi:type="dcterms:W3CDTF">2021-10-25T11:39:06Z</dcterms:modified>
</cp:coreProperties>
</file>