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75" r:id="rId3"/>
    <p:sldId id="276" r:id="rId4"/>
    <p:sldId id="277" r:id="rId5"/>
    <p:sldId id="260" r:id="rId6"/>
    <p:sldId id="261" r:id="rId7"/>
    <p:sldId id="278" r:id="rId8"/>
    <p:sldId id="279" r:id="rId9"/>
    <p:sldId id="264" r:id="rId10"/>
    <p:sldId id="265" r:id="rId11"/>
    <p:sldId id="266" r:id="rId12"/>
    <p:sldId id="267" r:id="rId13"/>
    <p:sldId id="280" r:id="rId14"/>
    <p:sldId id="269" r:id="rId15"/>
    <p:sldId id="270" r:id="rId16"/>
    <p:sldId id="271" r:id="rId17"/>
    <p:sldId id="272" r:id="rId18"/>
    <p:sldId id="273" r:id="rId19"/>
    <p:sldId id="274" r:id="rId20"/>
  </p:sldIdLst>
  <p:sldSz cx="9144000" cy="5143500" type="screen16x9"/>
  <p:notesSz cx="6858000" cy="9144000"/>
  <p:embeddedFontLst>
    <p:embeddedFont>
      <p:font typeface="Amatic SC" panose="020B0604020202020204" charset="-79"/>
      <p:regular r:id="rId22"/>
      <p:bold r:id="rId23"/>
    </p:embeddedFont>
    <p:embeddedFont>
      <p:font typeface="LTSpitz Medium" panose="02000606020000020004" pitchFamily="2" charset="-95"/>
      <p:regular r:id="rId24"/>
    </p:embeddedFont>
    <p:embeddedFont>
      <p:font typeface="Source Code Pro" panose="020B0509030403020204" pitchFamily="49"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2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684"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f944f92e32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f944f92e32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f944f92e32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f944f92e32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f944f92e32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f944f92e32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944f92e32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944f92e32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f944f92e32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f944f92e32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f944f92e32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f944f92e32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f944f92e32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f944f92e32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f38aa5c4b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f38aa5c4b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f944f92e32_0_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f944f92e32_0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cb53bdb2b9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cb53bdb2b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f944f92e32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f944f92e32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f944f92e32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f944f92e32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f944f92e32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f944f92e32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f944f92e32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f944f92e32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f944f92e32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f944f92e32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f944f92e32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f944f92e32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f944f92e32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f944f92e32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f944f92e32_3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f944f92e32_3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rmAutofit/>
          </a:bodyPr>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0"/>
              </a:spcBef>
              <a:spcAft>
                <a:spcPts val="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0"/>
              </a:spcBef>
              <a:spcAft>
                <a:spcPts val="0"/>
              </a:spcAft>
              <a:buClr>
                <a:schemeClr val="accent1"/>
              </a:buClr>
              <a:buSzPts val="1400"/>
              <a:buChar char="○"/>
              <a:defRPr>
                <a:solidFill>
                  <a:schemeClr val="accent1"/>
                </a:solidFill>
                <a:highlight>
                  <a:schemeClr val="lt1"/>
                </a:highlight>
              </a:defRPr>
            </a:lvl2pPr>
            <a:lvl3pPr marL="1371600" lvl="2" indent="-317500">
              <a:spcBef>
                <a:spcPts val="0"/>
              </a:spcBef>
              <a:spcAft>
                <a:spcPts val="0"/>
              </a:spcAft>
              <a:buClr>
                <a:schemeClr val="accent1"/>
              </a:buClr>
              <a:buSzPts val="1400"/>
              <a:buChar char="■"/>
              <a:defRPr>
                <a:solidFill>
                  <a:schemeClr val="accent1"/>
                </a:solidFill>
                <a:highlight>
                  <a:schemeClr val="lt1"/>
                </a:highlight>
              </a:defRPr>
            </a:lvl3pPr>
            <a:lvl4pPr marL="1828800" lvl="3" indent="-317500">
              <a:spcBef>
                <a:spcPts val="0"/>
              </a:spcBef>
              <a:spcAft>
                <a:spcPts val="0"/>
              </a:spcAft>
              <a:buClr>
                <a:schemeClr val="accent1"/>
              </a:buClr>
              <a:buSzPts val="1400"/>
              <a:buChar char="●"/>
              <a:defRPr>
                <a:solidFill>
                  <a:schemeClr val="accent1"/>
                </a:solidFill>
                <a:highlight>
                  <a:schemeClr val="lt1"/>
                </a:highlight>
              </a:defRPr>
            </a:lvl4pPr>
            <a:lvl5pPr marL="2286000" lvl="4" indent="-317500">
              <a:spcBef>
                <a:spcPts val="0"/>
              </a:spcBef>
              <a:spcAft>
                <a:spcPts val="0"/>
              </a:spcAft>
              <a:buClr>
                <a:schemeClr val="accent1"/>
              </a:buClr>
              <a:buSzPts val="1400"/>
              <a:buChar char="○"/>
              <a:defRPr>
                <a:solidFill>
                  <a:schemeClr val="accent1"/>
                </a:solidFill>
                <a:highlight>
                  <a:schemeClr val="lt1"/>
                </a:highlight>
              </a:defRPr>
            </a:lvl5pPr>
            <a:lvl6pPr marL="2743200" lvl="5" indent="-317500">
              <a:spcBef>
                <a:spcPts val="0"/>
              </a:spcBef>
              <a:spcAft>
                <a:spcPts val="0"/>
              </a:spcAft>
              <a:buClr>
                <a:schemeClr val="accent1"/>
              </a:buClr>
              <a:buSzPts val="1400"/>
              <a:buChar char="■"/>
              <a:defRPr>
                <a:solidFill>
                  <a:schemeClr val="accent1"/>
                </a:solidFill>
                <a:highlight>
                  <a:schemeClr val="lt1"/>
                </a:highlight>
              </a:defRPr>
            </a:lvl6pPr>
            <a:lvl7pPr marL="3200400" lvl="6" indent="-317500">
              <a:spcBef>
                <a:spcPts val="0"/>
              </a:spcBef>
              <a:spcAft>
                <a:spcPts val="0"/>
              </a:spcAft>
              <a:buClr>
                <a:schemeClr val="accent1"/>
              </a:buClr>
              <a:buSzPts val="1400"/>
              <a:buChar char="●"/>
              <a:defRPr>
                <a:solidFill>
                  <a:schemeClr val="accent1"/>
                </a:solidFill>
                <a:highlight>
                  <a:schemeClr val="lt1"/>
                </a:highlight>
              </a:defRPr>
            </a:lvl7pPr>
            <a:lvl8pPr marL="3657600" lvl="7" indent="-317500">
              <a:spcBef>
                <a:spcPts val="0"/>
              </a:spcBef>
              <a:spcAft>
                <a:spcPts val="0"/>
              </a:spcAft>
              <a:buClr>
                <a:schemeClr val="accent1"/>
              </a:buClr>
              <a:buSzPts val="1400"/>
              <a:buChar char="○"/>
              <a:defRPr>
                <a:solidFill>
                  <a:schemeClr val="accent1"/>
                </a:solidFill>
                <a:highlight>
                  <a:schemeClr val="lt1"/>
                </a:highlight>
              </a:defRPr>
            </a:lvl8pPr>
            <a:lvl9pPr marL="4114800" lvl="8" indent="-317500">
              <a:spcBef>
                <a:spcPts val="0"/>
              </a:spcBef>
              <a:spcAft>
                <a:spcPts val="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nl"/>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schoolkade.nl/"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https://www.beeldletters.nl/filmeducatie-filmtoolkit/film-toolki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video" Target="https://www.youtube.com/embed/THOCfolCWd4" TargetMode="Externa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pic>
        <p:nvPicPr>
          <p:cNvPr id="4" name="Afbeelding 3">
            <a:extLst>
              <a:ext uri="{FF2B5EF4-FFF2-40B4-BE49-F238E27FC236}">
                <a16:creationId xmlns:a16="http://schemas.microsoft.com/office/drawing/2014/main" id="{5DCFD7C9-8B12-4AB0-87C9-E161384B0927}"/>
              </a:ext>
            </a:extLst>
          </p:cNvPr>
          <p:cNvPicPr>
            <a:picLocks noChangeAspect="1"/>
          </p:cNvPicPr>
          <p:nvPr/>
        </p:nvPicPr>
        <p:blipFill>
          <a:blip r:embed="rId3"/>
          <a:stretch>
            <a:fillRect/>
          </a:stretch>
        </p:blipFill>
        <p:spPr>
          <a:xfrm>
            <a:off x="-508586" y="0"/>
            <a:ext cx="10161172" cy="5179375"/>
          </a:xfrm>
          <a:prstGeom prst="rect">
            <a:avLst/>
          </a:prstGeom>
        </p:spPr>
      </p:pic>
      <p:sp>
        <p:nvSpPr>
          <p:cNvPr id="7" name="Titel 6">
            <a:extLst>
              <a:ext uri="{FF2B5EF4-FFF2-40B4-BE49-F238E27FC236}">
                <a16:creationId xmlns:a16="http://schemas.microsoft.com/office/drawing/2014/main" id="{A2FF0FD2-DF58-4DEA-B4AF-3B263F359B4E}"/>
              </a:ext>
            </a:extLst>
          </p:cNvPr>
          <p:cNvSpPr>
            <a:spLocks noGrp="1"/>
          </p:cNvSpPr>
          <p:nvPr>
            <p:ph type="ctrTitle"/>
          </p:nvPr>
        </p:nvSpPr>
        <p:spPr>
          <a:xfrm>
            <a:off x="480060" y="2490058"/>
            <a:ext cx="8183879" cy="2432231"/>
          </a:xfrm>
        </p:spPr>
        <p:txBody>
          <a:bodyPr>
            <a:noAutofit/>
          </a:bodyPr>
          <a:lstStyle/>
          <a:p>
            <a:r>
              <a:rPr lang="en-US" sz="3200" dirty="0">
                <a:solidFill>
                  <a:srgbClr val="FFF2E1"/>
                </a:solidFill>
                <a:latin typeface="LTSpitz Medium" panose="02000606020000020004" pitchFamily="2" charset="-95"/>
              </a:rPr>
              <a:t>LESBRIEF</a:t>
            </a:r>
            <a:br>
              <a:rPr lang="en-US" sz="6600" dirty="0">
                <a:solidFill>
                  <a:srgbClr val="FFF2E1"/>
                </a:solidFill>
                <a:latin typeface="LTSpitz Medium" panose="02000606020000020004" pitchFamily="2" charset="-95"/>
              </a:rPr>
            </a:br>
            <a:r>
              <a:rPr lang="en-US" sz="6600" dirty="0">
                <a:solidFill>
                  <a:srgbClr val="FFF2E1"/>
                </a:solidFill>
                <a:latin typeface="LTSpitz Medium" panose="02000606020000020004" pitchFamily="2" charset="-95"/>
              </a:rPr>
              <a:t>SIA, DE REBELSE BOSFEE</a:t>
            </a:r>
            <a:endParaRPr lang="nl-NL" sz="6600" dirty="0">
              <a:solidFill>
                <a:srgbClr val="FFF2E1"/>
              </a:solidFill>
              <a:latin typeface="LTSpitz Medium" panose="02000606020000020004" pitchFamily="2" charset="-95"/>
            </a:endParaRPr>
          </a:p>
        </p:txBody>
      </p:sp>
      <p:pic>
        <p:nvPicPr>
          <p:cNvPr id="8" name="Afbeelding 7">
            <a:extLst>
              <a:ext uri="{FF2B5EF4-FFF2-40B4-BE49-F238E27FC236}">
                <a16:creationId xmlns:a16="http://schemas.microsoft.com/office/drawing/2014/main" id="{719E2350-41BC-4F7D-902E-34112A4D5086}"/>
              </a:ext>
            </a:extLst>
          </p:cNvPr>
          <p:cNvPicPr>
            <a:picLocks noChangeAspect="1"/>
          </p:cNvPicPr>
          <p:nvPr/>
        </p:nvPicPr>
        <p:blipFill>
          <a:blip r:embed="rId4"/>
          <a:stretch>
            <a:fillRect/>
          </a:stretch>
        </p:blipFill>
        <p:spPr>
          <a:xfrm>
            <a:off x="7355111" y="221211"/>
            <a:ext cx="1422041" cy="100533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2"/>
          <p:cNvSpPr txBox="1">
            <a:spLocks noGrp="1"/>
          </p:cNvSpPr>
          <p:nvPr>
            <p:ph type="title"/>
          </p:nvPr>
        </p:nvSpPr>
        <p:spPr>
          <a:xfrm>
            <a:off x="311700" y="292850"/>
            <a:ext cx="8520600" cy="801000"/>
          </a:xfrm>
          <a:prstGeom prst="rect">
            <a:avLst/>
          </a:prstGeom>
          <a:solidFill>
            <a:srgbClr val="FFF2E1"/>
          </a:solidFill>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nl" b="0" dirty="0">
                <a:latin typeface="LTSpitz Medium" panose="02000606020000020004" pitchFamily="2" charset="-95"/>
              </a:rPr>
              <a:t>Inspiratievragen voor de tijdlijn</a:t>
            </a:r>
            <a:endParaRPr b="0" dirty="0">
              <a:latin typeface="LTSpitz Medium" panose="02000606020000020004" pitchFamily="2" charset="-95"/>
            </a:endParaRPr>
          </a:p>
        </p:txBody>
      </p:sp>
      <p:sp>
        <p:nvSpPr>
          <p:cNvPr id="110" name="Google Shape;110;p22"/>
          <p:cNvSpPr txBox="1">
            <a:spLocks noGrp="1"/>
          </p:cNvSpPr>
          <p:nvPr>
            <p:ph type="body" idx="1"/>
          </p:nvPr>
        </p:nvSpPr>
        <p:spPr>
          <a:xfrm>
            <a:off x="311700" y="1047875"/>
            <a:ext cx="8520600" cy="3815100"/>
          </a:xfrm>
          <a:prstGeom prst="rect">
            <a:avLst/>
          </a:prstGeom>
          <a:solidFill>
            <a:srgbClr val="FFF2E1"/>
          </a:solidFill>
        </p:spPr>
        <p:txBody>
          <a:bodyPr spcFirstLastPara="1" wrap="square" lIns="91425" tIns="91425" rIns="91425" bIns="91425" anchor="t" anchorCtr="0">
            <a:normAutofit/>
          </a:bodyPr>
          <a:lstStyle/>
          <a:p>
            <a:pPr>
              <a:spcBef>
                <a:spcPts val="1200"/>
              </a:spcBef>
              <a:buClrTx/>
            </a:pPr>
            <a:r>
              <a:rPr lang="nl" dirty="0">
                <a:solidFill>
                  <a:srgbClr val="000000"/>
                </a:solidFill>
                <a:latin typeface="LTSpitz Medium" panose="02000606020000020004" pitchFamily="2" charset="-95"/>
              </a:rPr>
              <a:t>Wie is de hoofdpersoon?</a:t>
            </a:r>
          </a:p>
          <a:p>
            <a:pPr>
              <a:spcBef>
                <a:spcPts val="1200"/>
              </a:spcBef>
              <a:buClrTx/>
            </a:pPr>
            <a:r>
              <a:rPr lang="nl" dirty="0">
                <a:solidFill>
                  <a:srgbClr val="000000"/>
                </a:solidFill>
                <a:latin typeface="LTSpitz Medium" panose="02000606020000020004" pitchFamily="2" charset="-95"/>
              </a:rPr>
              <a:t>Wie is de helper en hoe helpt diegene?</a:t>
            </a:r>
          </a:p>
          <a:p>
            <a:pPr>
              <a:spcBef>
                <a:spcPts val="1200"/>
              </a:spcBef>
              <a:buClrTx/>
            </a:pPr>
            <a:r>
              <a:rPr lang="nl" dirty="0">
                <a:solidFill>
                  <a:srgbClr val="000000"/>
                </a:solidFill>
                <a:latin typeface="LTSpitz Medium" panose="02000606020000020004" pitchFamily="2" charset="-95"/>
              </a:rPr>
              <a:t>Wat is het probleem dat de hoofdpersoon tegenkomt?</a:t>
            </a:r>
          </a:p>
          <a:p>
            <a:pPr>
              <a:spcBef>
                <a:spcPts val="1200"/>
              </a:spcBef>
              <a:buClrTx/>
            </a:pPr>
            <a:r>
              <a:rPr lang="nl" dirty="0">
                <a:solidFill>
                  <a:srgbClr val="000000"/>
                </a:solidFill>
                <a:latin typeface="LTSpitz Medium" panose="02000606020000020004" pitchFamily="2" charset="-95"/>
              </a:rPr>
              <a:t>Wat voor obstakels zou de hoofdpersoon tegenkomen?</a:t>
            </a:r>
          </a:p>
          <a:p>
            <a:pPr>
              <a:spcBef>
                <a:spcPts val="1200"/>
              </a:spcBef>
              <a:buClrTx/>
            </a:pPr>
            <a:r>
              <a:rPr lang="nl" dirty="0">
                <a:solidFill>
                  <a:srgbClr val="000000"/>
                </a:solidFill>
                <a:latin typeface="LTSpitz Medium" panose="02000606020000020004" pitchFamily="2" charset="-95"/>
              </a:rPr>
              <a:t>Wie </a:t>
            </a:r>
            <a:r>
              <a:rPr lang="nl-NL">
                <a:solidFill>
                  <a:srgbClr val="000000"/>
                </a:solidFill>
                <a:latin typeface="LTSpitz Medium" panose="02000606020000020004" pitchFamily="2" charset="-95"/>
              </a:rPr>
              <a:t>is de </a:t>
            </a:r>
            <a:r>
              <a:rPr lang="nl">
                <a:solidFill>
                  <a:srgbClr val="000000"/>
                </a:solidFill>
                <a:latin typeface="LTSpitz Medium" panose="02000606020000020004" pitchFamily="2" charset="-95"/>
              </a:rPr>
              <a:t>slechterik </a:t>
            </a:r>
            <a:r>
              <a:rPr lang="nl" dirty="0">
                <a:solidFill>
                  <a:srgbClr val="000000"/>
                </a:solidFill>
                <a:latin typeface="LTSpitz Medium" panose="02000606020000020004" pitchFamily="2" charset="-95"/>
              </a:rPr>
              <a:t>in de film? </a:t>
            </a:r>
          </a:p>
          <a:p>
            <a:pPr>
              <a:spcBef>
                <a:spcPts val="1200"/>
              </a:spcBef>
              <a:buClrTx/>
            </a:pPr>
            <a:r>
              <a:rPr lang="nl" dirty="0">
                <a:solidFill>
                  <a:srgbClr val="000000"/>
                </a:solidFill>
                <a:latin typeface="LTSpitz Medium" panose="02000606020000020004" pitchFamily="2" charset="-95"/>
              </a:rPr>
              <a:t>Hoe wordt het probleem opgelost?</a:t>
            </a:r>
            <a:endParaRPr dirty="0">
              <a:solidFill>
                <a:srgbClr val="000000"/>
              </a:solidFill>
              <a:latin typeface="LTSpitz Medium" panose="02000606020000020004" pitchFamily="2" charset="-95"/>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3"/>
          <p:cNvSpPr txBox="1">
            <a:spLocks noGrp="1"/>
          </p:cNvSpPr>
          <p:nvPr>
            <p:ph type="title"/>
          </p:nvPr>
        </p:nvSpPr>
        <p:spPr>
          <a:xfrm>
            <a:off x="311700" y="292850"/>
            <a:ext cx="8520600" cy="801000"/>
          </a:xfrm>
          <a:prstGeom prst="rect">
            <a:avLst/>
          </a:prstGeom>
          <a:solidFill>
            <a:srgbClr val="FFF2E1"/>
          </a:solidFill>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nl" b="0" dirty="0">
                <a:latin typeface="LTSpitz Medium" panose="02000606020000020004" pitchFamily="2" charset="-95"/>
              </a:rPr>
              <a:t>Opdracht 2: kijkvraag</a:t>
            </a:r>
            <a:endParaRPr b="0" dirty="0">
              <a:latin typeface="LTSpitz Medium" panose="02000606020000020004" pitchFamily="2" charset="-95"/>
            </a:endParaRPr>
          </a:p>
        </p:txBody>
      </p:sp>
      <p:sp>
        <p:nvSpPr>
          <p:cNvPr id="116" name="Google Shape;116;p23"/>
          <p:cNvSpPr txBox="1">
            <a:spLocks noGrp="1"/>
          </p:cNvSpPr>
          <p:nvPr>
            <p:ph type="body" idx="1"/>
          </p:nvPr>
        </p:nvSpPr>
        <p:spPr>
          <a:xfrm>
            <a:off x="311700" y="1047875"/>
            <a:ext cx="8520600" cy="3815100"/>
          </a:xfrm>
          <a:prstGeom prst="rect">
            <a:avLst/>
          </a:prstGeom>
          <a:solidFill>
            <a:srgbClr val="FFF2E1"/>
          </a:solidFill>
        </p:spPr>
        <p:txBody>
          <a:bodyPr spcFirstLastPara="1" wrap="square" lIns="91425" tIns="91425" rIns="91425" bIns="91425" anchor="t" anchorCtr="0">
            <a:normAutofit/>
          </a:bodyPr>
          <a:lstStyle/>
          <a:p>
            <a:pPr marL="0" lvl="0" indent="0" algn="ctr" rtl="0">
              <a:spcBef>
                <a:spcPts val="0"/>
              </a:spcBef>
              <a:spcAft>
                <a:spcPts val="0"/>
              </a:spcAft>
              <a:buNone/>
            </a:pPr>
            <a:endParaRPr sz="2400" dirty="0">
              <a:solidFill>
                <a:srgbClr val="000000"/>
              </a:solidFill>
              <a:latin typeface="LTSpitz Medium" panose="02000606020000020004" pitchFamily="2" charset="-95"/>
            </a:endParaRPr>
          </a:p>
          <a:p>
            <a:pPr marL="0" lvl="0" indent="0" algn="ctr" rtl="0">
              <a:spcBef>
                <a:spcPts val="1200"/>
              </a:spcBef>
              <a:spcAft>
                <a:spcPts val="0"/>
              </a:spcAft>
              <a:buNone/>
            </a:pPr>
            <a:r>
              <a:rPr lang="nl" sz="2400" dirty="0">
                <a:solidFill>
                  <a:srgbClr val="000000"/>
                </a:solidFill>
                <a:latin typeface="LTSpitz Medium" panose="02000606020000020004" pitchFamily="2" charset="-95"/>
              </a:rPr>
              <a:t>Let goed op het allereerste beeld van de film.</a:t>
            </a:r>
            <a:endParaRPr sz="2400" dirty="0">
              <a:solidFill>
                <a:srgbClr val="000000"/>
              </a:solidFill>
              <a:latin typeface="LTSpitz Medium" panose="02000606020000020004" pitchFamily="2" charset="-95"/>
            </a:endParaRPr>
          </a:p>
          <a:p>
            <a:pPr marL="0" lvl="0" indent="0" algn="ctr" rtl="0">
              <a:spcBef>
                <a:spcPts val="1200"/>
              </a:spcBef>
              <a:spcAft>
                <a:spcPts val="1200"/>
              </a:spcAft>
              <a:buNone/>
            </a:pPr>
            <a:r>
              <a:rPr lang="nl" sz="2400" dirty="0">
                <a:solidFill>
                  <a:srgbClr val="000000"/>
                </a:solidFill>
                <a:latin typeface="LTSpitz Medium" panose="02000606020000020004" pitchFamily="2" charset="-95"/>
              </a:rPr>
              <a:t>Wat voor insect zie je?</a:t>
            </a:r>
            <a:endParaRPr sz="2400" dirty="0">
              <a:solidFill>
                <a:srgbClr val="000000"/>
              </a:solidFill>
              <a:latin typeface="LTSpitz Medium" panose="02000606020000020004" pitchFamily="2" charset="-95"/>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4"/>
          <p:cNvSpPr txBox="1">
            <a:spLocks noGrp="1"/>
          </p:cNvSpPr>
          <p:nvPr>
            <p:ph type="title"/>
          </p:nvPr>
        </p:nvSpPr>
        <p:spPr>
          <a:xfrm>
            <a:off x="311700" y="140450"/>
            <a:ext cx="8520600" cy="801000"/>
          </a:xfrm>
          <a:prstGeom prst="rect">
            <a:avLst/>
          </a:prstGeom>
          <a:solidFill>
            <a:srgbClr val="FFF2E1"/>
          </a:solidFill>
        </p:spPr>
        <p:txBody>
          <a:bodyPr spcFirstLastPara="1" wrap="square" lIns="91425" tIns="91425" rIns="91425" bIns="91425" anchor="t" anchorCtr="0">
            <a:noAutofit/>
          </a:bodyPr>
          <a:lstStyle/>
          <a:p>
            <a:pPr marL="0" lvl="0" indent="0" algn="ctr" rtl="0">
              <a:spcBef>
                <a:spcPts val="0"/>
              </a:spcBef>
              <a:spcAft>
                <a:spcPts val="0"/>
              </a:spcAft>
              <a:buNone/>
            </a:pPr>
            <a:r>
              <a:rPr lang="nl" sz="3200" b="0" dirty="0">
                <a:latin typeface="LTSpitz Medium" panose="02000606020000020004" pitchFamily="2" charset="-95"/>
              </a:rPr>
              <a:t>Bekijk de film op het filmfestival: veel plezier!</a:t>
            </a:r>
            <a:endParaRPr sz="3200" b="0" dirty="0">
              <a:latin typeface="LTSpitz Medium" panose="02000606020000020004" pitchFamily="2" charset="-95"/>
            </a:endParaRPr>
          </a:p>
        </p:txBody>
      </p:sp>
      <p:sp>
        <p:nvSpPr>
          <p:cNvPr id="122" name="Google Shape;122;p2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23" name="Google Shape;123;p24"/>
          <p:cNvPicPr preferRelativeResize="0"/>
          <p:nvPr/>
        </p:nvPicPr>
        <p:blipFill rotWithShape="1">
          <a:blip r:embed="rId3">
            <a:alphaModFix/>
          </a:blip>
          <a:srcRect l="3410" t="14426" r="3410" b="7209"/>
          <a:stretch/>
        </p:blipFill>
        <p:spPr>
          <a:xfrm>
            <a:off x="311700" y="839350"/>
            <a:ext cx="8520600" cy="40311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5"/>
          <p:cNvSpPr txBox="1">
            <a:spLocks noGrp="1"/>
          </p:cNvSpPr>
          <p:nvPr>
            <p:ph type="title"/>
          </p:nvPr>
        </p:nvSpPr>
        <p:spPr>
          <a:xfrm>
            <a:off x="311700" y="292849"/>
            <a:ext cx="8520600" cy="1082087"/>
          </a:xfrm>
          <a:prstGeom prst="rect">
            <a:avLst/>
          </a:prstGeom>
          <a:solidFill>
            <a:srgbClr val="FFF2E1"/>
          </a:solidFill>
        </p:spPr>
        <p:txBody>
          <a:bodyPr spcFirstLastPara="1" wrap="square" lIns="91425" tIns="91425" rIns="91425" bIns="91425" anchor="t" anchorCtr="0">
            <a:normAutofit/>
          </a:bodyPr>
          <a:lstStyle/>
          <a:p>
            <a:pPr marL="0" lvl="0" indent="0" algn="ctr" rtl="0">
              <a:spcBef>
                <a:spcPts val="0"/>
              </a:spcBef>
              <a:spcAft>
                <a:spcPts val="0"/>
              </a:spcAft>
              <a:buNone/>
            </a:pPr>
            <a:r>
              <a:rPr lang="nl" sz="4800" b="0" dirty="0">
                <a:latin typeface="LTSpitz Medium" panose="02000606020000020004" pitchFamily="2" charset="-95"/>
              </a:rPr>
              <a:t>Na de film</a:t>
            </a:r>
            <a:endParaRPr sz="4800" b="0" dirty="0">
              <a:latin typeface="LTSpitz Medium" panose="02000606020000020004" pitchFamily="2" charset="-95"/>
            </a:endParaRPr>
          </a:p>
        </p:txBody>
      </p:sp>
      <p:sp>
        <p:nvSpPr>
          <p:cNvPr id="127" name="Google Shape;127;p25"/>
          <p:cNvSpPr txBox="1">
            <a:spLocks noGrp="1"/>
          </p:cNvSpPr>
          <p:nvPr>
            <p:ph type="body" idx="1"/>
          </p:nvPr>
        </p:nvSpPr>
        <p:spPr>
          <a:xfrm>
            <a:off x="311700" y="1023050"/>
            <a:ext cx="8520600" cy="3829500"/>
          </a:xfrm>
          <a:prstGeom prst="rect">
            <a:avLst/>
          </a:prstGeom>
          <a:solidFill>
            <a:srgbClr val="FFF2E1"/>
          </a:solidFill>
        </p:spPr>
        <p:txBody>
          <a:bodyPr spcFirstLastPara="1" wrap="square" lIns="91425" tIns="91425" rIns="91425" bIns="91425" anchor="t" anchorCtr="0">
            <a:normAutofit/>
          </a:bodyPr>
          <a:lstStyle/>
          <a:p>
            <a:pPr marL="0" lvl="0" indent="0" algn="ctr" rtl="0">
              <a:spcBef>
                <a:spcPts val="0"/>
              </a:spcBef>
              <a:spcAft>
                <a:spcPts val="0"/>
              </a:spcAft>
              <a:buNone/>
            </a:pPr>
            <a:endParaRPr dirty="0"/>
          </a:p>
          <a:p>
            <a:pPr marL="0" lvl="0" indent="0" algn="ctr" rtl="0">
              <a:spcBef>
                <a:spcPts val="1200"/>
              </a:spcBef>
              <a:spcAft>
                <a:spcPts val="0"/>
              </a:spcAft>
              <a:buNone/>
            </a:pPr>
            <a:endParaRPr dirty="0"/>
          </a:p>
          <a:p>
            <a:pPr marL="0" lvl="0" indent="0" algn="ctr" rtl="0">
              <a:spcBef>
                <a:spcPts val="1200"/>
              </a:spcBef>
              <a:spcAft>
                <a:spcPts val="1200"/>
              </a:spcAft>
              <a:buNone/>
            </a:pPr>
            <a:r>
              <a:rPr lang="nl" sz="2400" dirty="0">
                <a:solidFill>
                  <a:schemeClr val="accent1"/>
                </a:solidFill>
                <a:latin typeface="LTSpitz Medium" panose="02000606020000020004" pitchFamily="2" charset="-95"/>
              </a:rPr>
              <a:t>Stop hier als je de film nog niet hebt gezien.</a:t>
            </a:r>
            <a:endParaRPr sz="2400" dirty="0">
              <a:solidFill>
                <a:schemeClr val="accent1"/>
              </a:solidFill>
              <a:latin typeface="LTSpitz Medium" panose="02000606020000020004" pitchFamily="2" charset="-95"/>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6"/>
          <p:cNvSpPr txBox="1">
            <a:spLocks noGrp="1"/>
          </p:cNvSpPr>
          <p:nvPr>
            <p:ph type="title"/>
          </p:nvPr>
        </p:nvSpPr>
        <p:spPr>
          <a:xfrm>
            <a:off x="311700" y="292850"/>
            <a:ext cx="8520600" cy="801000"/>
          </a:xfrm>
          <a:prstGeom prst="rect">
            <a:avLst/>
          </a:prstGeom>
          <a:solidFill>
            <a:srgbClr val="FFF2E1"/>
          </a:solidFill>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nl" b="0" i="1" dirty="0">
                <a:latin typeface="LTSpitz Medium" panose="02000606020000020004" pitchFamily="2" charset="-95"/>
              </a:rPr>
              <a:t>Bespreek de kijkvraag</a:t>
            </a:r>
            <a:endParaRPr b="0" i="1" dirty="0">
              <a:latin typeface="LTSpitz Medium" panose="02000606020000020004" pitchFamily="2" charset="-95"/>
            </a:endParaRPr>
          </a:p>
        </p:txBody>
      </p:sp>
      <p:sp>
        <p:nvSpPr>
          <p:cNvPr id="135" name="Google Shape;135;p26"/>
          <p:cNvSpPr txBox="1">
            <a:spLocks noGrp="1"/>
          </p:cNvSpPr>
          <p:nvPr>
            <p:ph type="body" idx="1"/>
          </p:nvPr>
        </p:nvSpPr>
        <p:spPr>
          <a:xfrm>
            <a:off x="311700" y="1047875"/>
            <a:ext cx="8520600" cy="3815100"/>
          </a:xfrm>
          <a:prstGeom prst="rect">
            <a:avLst/>
          </a:prstGeom>
          <a:solidFill>
            <a:srgbClr val="FFF2E1"/>
          </a:solidFill>
        </p:spPr>
        <p:txBody>
          <a:bodyPr spcFirstLastPara="1" wrap="square" lIns="91425" tIns="91425" rIns="91425" bIns="91425" anchor="t" anchorCtr="0">
            <a:normAutofit/>
          </a:bodyPr>
          <a:lstStyle/>
          <a:p>
            <a:pPr>
              <a:spcBef>
                <a:spcPts val="1200"/>
              </a:spcBef>
              <a:buClrTx/>
            </a:pPr>
            <a:r>
              <a:rPr lang="nl" dirty="0">
                <a:solidFill>
                  <a:srgbClr val="000000"/>
                </a:solidFill>
                <a:latin typeface="LTSpitz Medium" panose="02000606020000020004" pitchFamily="2" charset="-95"/>
              </a:rPr>
              <a:t>Welk insect zag je?</a:t>
            </a:r>
          </a:p>
          <a:p>
            <a:pPr>
              <a:spcBef>
                <a:spcPts val="1200"/>
              </a:spcBef>
              <a:buClrTx/>
            </a:pPr>
            <a:r>
              <a:rPr lang="nl" dirty="0">
                <a:solidFill>
                  <a:srgbClr val="000000"/>
                </a:solidFill>
                <a:latin typeface="LTSpitz Medium" panose="02000606020000020004" pitchFamily="2" charset="-95"/>
              </a:rPr>
              <a:t>Waarom zou de filmmaker voor dat beeld hebben gekozen?</a:t>
            </a:r>
          </a:p>
          <a:p>
            <a:pPr>
              <a:spcBef>
                <a:spcPts val="1200"/>
              </a:spcBef>
              <a:buClrTx/>
            </a:pPr>
            <a:r>
              <a:rPr lang="nl" dirty="0">
                <a:solidFill>
                  <a:srgbClr val="000000"/>
                </a:solidFill>
                <a:latin typeface="LTSpitz Medium" panose="02000606020000020004" pitchFamily="2" charset="-95"/>
              </a:rPr>
              <a:t>Heeft dit insect een betekenis?</a:t>
            </a:r>
          </a:p>
          <a:p>
            <a:pPr>
              <a:spcBef>
                <a:spcPts val="1200"/>
              </a:spcBef>
              <a:buClrTx/>
            </a:pPr>
            <a:r>
              <a:rPr lang="nl" dirty="0">
                <a:solidFill>
                  <a:srgbClr val="000000"/>
                </a:solidFill>
                <a:latin typeface="LTSpitz Medium" panose="02000606020000020004" pitchFamily="2" charset="-95"/>
              </a:rPr>
              <a:t>Denk je dat het eerste beeld belangrijk was voor de rest van de film?</a:t>
            </a:r>
            <a:endParaRPr dirty="0">
              <a:solidFill>
                <a:srgbClr val="000000"/>
              </a:solidFill>
              <a:latin typeface="LTSpitz Medium" panose="02000606020000020004" pitchFamily="2" charset="-95"/>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7"/>
          <p:cNvSpPr txBox="1">
            <a:spLocks noGrp="1"/>
          </p:cNvSpPr>
          <p:nvPr>
            <p:ph type="title"/>
          </p:nvPr>
        </p:nvSpPr>
        <p:spPr>
          <a:xfrm>
            <a:off x="311700" y="292850"/>
            <a:ext cx="8520600" cy="801000"/>
          </a:xfrm>
          <a:prstGeom prst="rect">
            <a:avLst/>
          </a:prstGeom>
          <a:solidFill>
            <a:srgbClr val="FFF2E1"/>
          </a:solidFill>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nl" b="0" i="1" dirty="0">
                <a:latin typeface="LTSpitz Medium" panose="02000606020000020004" pitchFamily="2" charset="-95"/>
              </a:rPr>
              <a:t>Bespreek de tijdlijn</a:t>
            </a:r>
            <a:endParaRPr b="0" i="1" dirty="0">
              <a:latin typeface="LTSpitz Medium" panose="02000606020000020004" pitchFamily="2" charset="-95"/>
            </a:endParaRPr>
          </a:p>
        </p:txBody>
      </p:sp>
      <p:sp>
        <p:nvSpPr>
          <p:cNvPr id="141" name="Google Shape;141;p27"/>
          <p:cNvSpPr txBox="1">
            <a:spLocks noGrp="1"/>
          </p:cNvSpPr>
          <p:nvPr>
            <p:ph type="body" idx="1"/>
          </p:nvPr>
        </p:nvSpPr>
        <p:spPr>
          <a:xfrm>
            <a:off x="311700" y="1025750"/>
            <a:ext cx="8520600" cy="3822600"/>
          </a:xfrm>
          <a:prstGeom prst="rect">
            <a:avLst/>
          </a:prstGeom>
          <a:solidFill>
            <a:srgbClr val="FFF2E1"/>
          </a:solidFill>
        </p:spPr>
        <p:txBody>
          <a:bodyPr spcFirstLastPara="1" wrap="square" lIns="91425" tIns="91425" rIns="91425" bIns="91425" anchor="t" anchorCtr="0">
            <a:normAutofit/>
          </a:bodyPr>
          <a:lstStyle/>
          <a:p>
            <a:pPr>
              <a:spcBef>
                <a:spcPts val="1200"/>
              </a:spcBef>
              <a:buClrTx/>
            </a:pPr>
            <a:r>
              <a:rPr lang="nl" dirty="0">
                <a:solidFill>
                  <a:srgbClr val="000000"/>
                </a:solidFill>
                <a:latin typeface="LTSpitz Medium" panose="02000606020000020004" pitchFamily="2" charset="-95"/>
              </a:rPr>
              <a:t>Kon je veel voorspellingen juist hebben?</a:t>
            </a:r>
          </a:p>
          <a:p>
            <a:pPr>
              <a:spcBef>
                <a:spcPts val="1200"/>
              </a:spcBef>
              <a:buClrTx/>
            </a:pPr>
            <a:r>
              <a:rPr lang="nl" dirty="0">
                <a:solidFill>
                  <a:srgbClr val="000000"/>
                </a:solidFill>
                <a:latin typeface="LTSpitz Medium" panose="02000606020000020004" pitchFamily="2" charset="-95"/>
              </a:rPr>
              <a:t>Gaf de trailer wel genoeg informatie over wat er zou gebeuren? Of juist niet?</a:t>
            </a:r>
          </a:p>
          <a:p>
            <a:pPr>
              <a:spcBef>
                <a:spcPts val="1200"/>
              </a:spcBef>
              <a:buClrTx/>
            </a:pPr>
            <a:r>
              <a:rPr lang="nl" dirty="0">
                <a:solidFill>
                  <a:srgbClr val="000000"/>
                </a:solidFill>
                <a:latin typeface="LTSpitz Medium" panose="02000606020000020004" pitchFamily="2" charset="-95"/>
              </a:rPr>
              <a:t>Werd je door de trailer op het verkeerde been gezet?</a:t>
            </a:r>
          </a:p>
          <a:p>
            <a:pPr>
              <a:spcBef>
                <a:spcPts val="1200"/>
              </a:spcBef>
              <a:buClrTx/>
            </a:pPr>
            <a:r>
              <a:rPr lang="nl" dirty="0">
                <a:solidFill>
                  <a:srgbClr val="000000"/>
                </a:solidFill>
                <a:latin typeface="LTSpitz Medium" panose="02000606020000020004" pitchFamily="2" charset="-95"/>
              </a:rPr>
              <a:t>Vond je wat er werkelijk gebeurde in de film leuker of juist minder leuk dan jouw eigen voorspelling?</a:t>
            </a:r>
            <a:endParaRPr dirty="0">
              <a:solidFill>
                <a:srgbClr val="000000"/>
              </a:solidFill>
              <a:latin typeface="LTSpitz Medium" panose="02000606020000020004" pitchFamily="2" charset="-95"/>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8"/>
          <p:cNvSpPr txBox="1">
            <a:spLocks noGrp="1"/>
          </p:cNvSpPr>
          <p:nvPr>
            <p:ph type="title"/>
          </p:nvPr>
        </p:nvSpPr>
        <p:spPr>
          <a:xfrm>
            <a:off x="311700" y="140450"/>
            <a:ext cx="8520600" cy="801000"/>
          </a:xfrm>
          <a:prstGeom prst="rect">
            <a:avLst/>
          </a:prstGeom>
          <a:solidFill>
            <a:srgbClr val="FFF2E1"/>
          </a:solidFill>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nl" b="0" i="1" dirty="0">
                <a:solidFill>
                  <a:srgbClr val="000000"/>
                </a:solidFill>
                <a:latin typeface="LTSpitz Medium" panose="02000606020000020004" pitchFamily="2" charset="-95"/>
              </a:rPr>
              <a:t>Vragen over de film</a:t>
            </a:r>
            <a:endParaRPr b="0" i="1" dirty="0">
              <a:solidFill>
                <a:srgbClr val="000000"/>
              </a:solidFill>
              <a:latin typeface="LTSpitz Medium" panose="02000606020000020004" pitchFamily="2" charset="-95"/>
            </a:endParaRPr>
          </a:p>
        </p:txBody>
      </p:sp>
      <p:sp>
        <p:nvSpPr>
          <p:cNvPr id="147" name="Google Shape;147;p28"/>
          <p:cNvSpPr txBox="1">
            <a:spLocks noGrp="1"/>
          </p:cNvSpPr>
          <p:nvPr>
            <p:ph type="body" idx="1"/>
          </p:nvPr>
        </p:nvSpPr>
        <p:spPr>
          <a:xfrm>
            <a:off x="311700" y="865250"/>
            <a:ext cx="8520600" cy="1772700"/>
          </a:xfrm>
          <a:prstGeom prst="rect">
            <a:avLst/>
          </a:prstGeom>
          <a:solidFill>
            <a:srgbClr val="FFF2E1"/>
          </a:solidFill>
        </p:spPr>
        <p:txBody>
          <a:bodyPr spcFirstLastPara="1" wrap="square" lIns="91425" tIns="91425" rIns="91425" bIns="91425" anchor="t" anchorCtr="0">
            <a:normAutofit/>
          </a:bodyPr>
          <a:lstStyle/>
          <a:p>
            <a:pPr marL="457200" lvl="0" indent="-342900" algn="l" rtl="0">
              <a:spcBef>
                <a:spcPts val="0"/>
              </a:spcBef>
              <a:spcAft>
                <a:spcPts val="0"/>
              </a:spcAft>
              <a:buClrTx/>
              <a:buSzPts val="1800"/>
              <a:buChar char="●"/>
            </a:pPr>
            <a:r>
              <a:rPr lang="nl" dirty="0">
                <a:solidFill>
                  <a:srgbClr val="000000"/>
                </a:solidFill>
                <a:latin typeface="LTSpitz Medium" panose="02000606020000020004" pitchFamily="2" charset="-95"/>
              </a:rPr>
              <a:t>Wie was jouw favoriete personage en waarom?</a:t>
            </a:r>
          </a:p>
          <a:p>
            <a:pPr marL="457200" lvl="0" indent="-342900" algn="l" rtl="0">
              <a:spcBef>
                <a:spcPts val="0"/>
              </a:spcBef>
              <a:spcAft>
                <a:spcPts val="0"/>
              </a:spcAft>
              <a:buClrTx/>
              <a:buSzPts val="1800"/>
              <a:buChar char="●"/>
            </a:pPr>
            <a:r>
              <a:rPr lang="nl" dirty="0">
                <a:solidFill>
                  <a:srgbClr val="000000"/>
                </a:solidFill>
                <a:latin typeface="LTSpitz Medium" panose="02000606020000020004" pitchFamily="2" charset="-95"/>
              </a:rPr>
              <a:t>Wat is volgens jou een belangrijk moment in de film voor het verhaal en waarom?</a:t>
            </a:r>
          </a:p>
          <a:p>
            <a:pPr marL="457200" lvl="0" indent="-342900" algn="l" rtl="0">
              <a:spcBef>
                <a:spcPts val="0"/>
              </a:spcBef>
              <a:spcAft>
                <a:spcPts val="0"/>
              </a:spcAft>
              <a:buClrTx/>
              <a:buSzPts val="1800"/>
              <a:buChar char="●"/>
            </a:pPr>
            <a:r>
              <a:rPr lang="nl" dirty="0">
                <a:solidFill>
                  <a:srgbClr val="000000"/>
                </a:solidFill>
                <a:latin typeface="LTSpitz Medium" panose="02000606020000020004" pitchFamily="2" charset="-95"/>
              </a:rPr>
              <a:t>Wat vond je het meest verrassende moment in de film?</a:t>
            </a:r>
            <a:endParaRPr dirty="0">
              <a:solidFill>
                <a:srgbClr val="000000"/>
              </a:solidFill>
              <a:latin typeface="LTSpitz Medium" panose="02000606020000020004" pitchFamily="2" charset="-95"/>
            </a:endParaRPr>
          </a:p>
        </p:txBody>
      </p:sp>
      <p:pic>
        <p:nvPicPr>
          <p:cNvPr id="148" name="Google Shape;148;p28"/>
          <p:cNvPicPr preferRelativeResize="0"/>
          <p:nvPr/>
        </p:nvPicPr>
        <p:blipFill>
          <a:blip r:embed="rId3">
            <a:alphaModFix/>
          </a:blip>
          <a:stretch>
            <a:fillRect/>
          </a:stretch>
        </p:blipFill>
        <p:spPr>
          <a:xfrm>
            <a:off x="7037702" y="3248649"/>
            <a:ext cx="1846927" cy="941500"/>
          </a:xfrm>
          <a:prstGeom prst="rect">
            <a:avLst/>
          </a:prstGeom>
          <a:noFill/>
          <a:ln>
            <a:noFill/>
          </a:ln>
        </p:spPr>
      </p:pic>
      <p:pic>
        <p:nvPicPr>
          <p:cNvPr id="149" name="Google Shape;149;p28"/>
          <p:cNvPicPr preferRelativeResize="0"/>
          <p:nvPr/>
        </p:nvPicPr>
        <p:blipFill rotWithShape="1">
          <a:blip r:embed="rId4">
            <a:alphaModFix/>
          </a:blip>
          <a:srcRect l="3410" t="38881" r="3410" b="41403"/>
          <a:stretch/>
        </p:blipFill>
        <p:spPr>
          <a:xfrm>
            <a:off x="311700" y="2282900"/>
            <a:ext cx="8520602" cy="25801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9"/>
          <p:cNvSpPr txBox="1">
            <a:spLocks noGrp="1"/>
          </p:cNvSpPr>
          <p:nvPr>
            <p:ph type="title"/>
          </p:nvPr>
        </p:nvSpPr>
        <p:spPr>
          <a:xfrm>
            <a:off x="311700" y="140450"/>
            <a:ext cx="8520600" cy="801000"/>
          </a:xfrm>
          <a:prstGeom prst="rect">
            <a:avLst/>
          </a:prstGeom>
          <a:solidFill>
            <a:srgbClr val="FFF2E1"/>
          </a:solidFill>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nl" b="0" i="1" dirty="0">
                <a:latin typeface="LTSpitz Medium" panose="02000606020000020004" pitchFamily="2" charset="-95"/>
              </a:rPr>
              <a:t>Vragen over milieuvervuiling</a:t>
            </a:r>
            <a:endParaRPr b="0" i="1" dirty="0">
              <a:latin typeface="LTSpitz Medium" panose="02000606020000020004" pitchFamily="2" charset="-95"/>
            </a:endParaRPr>
          </a:p>
        </p:txBody>
      </p:sp>
      <p:sp>
        <p:nvSpPr>
          <p:cNvPr id="155" name="Google Shape;155;p29"/>
          <p:cNvSpPr txBox="1">
            <a:spLocks noGrp="1"/>
          </p:cNvSpPr>
          <p:nvPr>
            <p:ph type="body" idx="1"/>
          </p:nvPr>
        </p:nvSpPr>
        <p:spPr>
          <a:xfrm>
            <a:off x="311700" y="789050"/>
            <a:ext cx="8520600" cy="1772700"/>
          </a:xfrm>
          <a:prstGeom prst="rect">
            <a:avLst/>
          </a:prstGeom>
          <a:solidFill>
            <a:srgbClr val="FFF2E1"/>
          </a:solidFill>
        </p:spPr>
        <p:txBody>
          <a:bodyPr spcFirstLastPara="1" wrap="square" lIns="91425" tIns="91425" rIns="91425" bIns="91425" anchor="t" anchorCtr="0">
            <a:normAutofit/>
          </a:bodyPr>
          <a:lstStyle/>
          <a:p>
            <a:pPr marL="457200" lvl="0" indent="-342900" algn="l" rtl="0">
              <a:spcBef>
                <a:spcPts val="0"/>
              </a:spcBef>
              <a:spcAft>
                <a:spcPts val="0"/>
              </a:spcAft>
              <a:buClrTx/>
              <a:buSzPts val="1800"/>
              <a:buChar char="●"/>
            </a:pPr>
            <a:r>
              <a:rPr lang="nl" dirty="0">
                <a:solidFill>
                  <a:srgbClr val="000000"/>
                </a:solidFill>
                <a:latin typeface="LTSpitz Medium" panose="02000606020000020004" pitchFamily="2" charset="-95"/>
              </a:rPr>
              <a:t>Weet je wat milieuvervuiling is?</a:t>
            </a:r>
          </a:p>
          <a:p>
            <a:pPr marL="457200" lvl="0" indent="-342900" algn="l" rtl="0">
              <a:spcBef>
                <a:spcPts val="0"/>
              </a:spcBef>
              <a:spcAft>
                <a:spcPts val="0"/>
              </a:spcAft>
              <a:buClrTx/>
              <a:buSzPts val="1800"/>
              <a:buChar char="●"/>
            </a:pPr>
            <a:r>
              <a:rPr lang="nl" dirty="0">
                <a:solidFill>
                  <a:srgbClr val="000000"/>
                </a:solidFill>
                <a:latin typeface="LTSpitz Medium" panose="02000606020000020004" pitchFamily="2" charset="-95"/>
              </a:rPr>
              <a:t>Vind je dat deze film goed over milieuvervuiling vertelt?</a:t>
            </a:r>
          </a:p>
          <a:p>
            <a:pPr marL="457200" lvl="0" indent="-342900" algn="l" rtl="0">
              <a:spcBef>
                <a:spcPts val="0"/>
              </a:spcBef>
              <a:spcAft>
                <a:spcPts val="0"/>
              </a:spcAft>
              <a:buClrTx/>
              <a:buSzPts val="1800"/>
              <a:buChar char="●"/>
            </a:pPr>
            <a:r>
              <a:rPr lang="nl" dirty="0">
                <a:solidFill>
                  <a:srgbClr val="000000"/>
                </a:solidFill>
                <a:latin typeface="LTSpitz Medium" panose="02000606020000020004" pitchFamily="2" charset="-95"/>
              </a:rPr>
              <a:t>Doe jij ook dingen voor een schonere omgeving?</a:t>
            </a:r>
          </a:p>
          <a:p>
            <a:pPr marL="457200" lvl="0" indent="-342900" algn="l" rtl="0">
              <a:spcBef>
                <a:spcPts val="0"/>
              </a:spcBef>
              <a:spcAft>
                <a:spcPts val="0"/>
              </a:spcAft>
              <a:buClrTx/>
              <a:buSzPts val="1800"/>
              <a:buChar char="●"/>
            </a:pPr>
            <a:r>
              <a:rPr lang="nl" dirty="0">
                <a:solidFill>
                  <a:srgbClr val="000000"/>
                </a:solidFill>
                <a:latin typeface="LTSpitz Medium" panose="02000606020000020004" pitchFamily="2" charset="-95"/>
              </a:rPr>
              <a:t>Zijn er dingen die jullie in de klas kunnen doen voor een schonere natuur?</a:t>
            </a:r>
            <a:endParaRPr dirty="0">
              <a:solidFill>
                <a:srgbClr val="000000"/>
              </a:solidFill>
              <a:latin typeface="LTSpitz Medium" panose="02000606020000020004" pitchFamily="2" charset="-95"/>
            </a:endParaRPr>
          </a:p>
        </p:txBody>
      </p:sp>
      <p:pic>
        <p:nvPicPr>
          <p:cNvPr id="156" name="Google Shape;156;p29"/>
          <p:cNvPicPr preferRelativeResize="0"/>
          <p:nvPr/>
        </p:nvPicPr>
        <p:blipFill>
          <a:blip r:embed="rId3">
            <a:alphaModFix/>
          </a:blip>
          <a:stretch>
            <a:fillRect/>
          </a:stretch>
        </p:blipFill>
        <p:spPr>
          <a:xfrm>
            <a:off x="7037702" y="3248649"/>
            <a:ext cx="1846927" cy="941500"/>
          </a:xfrm>
          <a:prstGeom prst="rect">
            <a:avLst/>
          </a:prstGeom>
          <a:noFill/>
          <a:ln>
            <a:noFill/>
          </a:ln>
        </p:spPr>
      </p:pic>
      <p:pic>
        <p:nvPicPr>
          <p:cNvPr id="157" name="Google Shape;157;p29"/>
          <p:cNvPicPr preferRelativeResize="0"/>
          <p:nvPr/>
        </p:nvPicPr>
        <p:blipFill rotWithShape="1">
          <a:blip r:embed="rId4">
            <a:alphaModFix/>
          </a:blip>
          <a:srcRect l="3410" t="10368" r="3410" b="39296"/>
          <a:stretch/>
        </p:blipFill>
        <p:spPr>
          <a:xfrm>
            <a:off x="311700" y="2561750"/>
            <a:ext cx="8520600" cy="230132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0"/>
          <p:cNvSpPr txBox="1">
            <a:spLocks noGrp="1"/>
          </p:cNvSpPr>
          <p:nvPr>
            <p:ph type="title"/>
          </p:nvPr>
        </p:nvSpPr>
        <p:spPr>
          <a:xfrm>
            <a:off x="311700" y="292850"/>
            <a:ext cx="8520600" cy="801000"/>
          </a:xfrm>
          <a:prstGeom prst="rect">
            <a:avLst/>
          </a:prstGeom>
          <a:solidFill>
            <a:srgbClr val="FFF2E1"/>
          </a:solidFill>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nl" b="0" dirty="0">
                <a:solidFill>
                  <a:srgbClr val="000000"/>
                </a:solidFill>
                <a:latin typeface="LTSpitz Medium" panose="02000606020000020004" pitchFamily="2" charset="-95"/>
              </a:rPr>
              <a:t>Doe opdracht 1: maak een logo (optioneel)</a:t>
            </a:r>
            <a:endParaRPr b="0" dirty="0">
              <a:solidFill>
                <a:srgbClr val="000000"/>
              </a:solidFill>
              <a:latin typeface="LTSpitz Medium" panose="02000606020000020004" pitchFamily="2" charset="-95"/>
            </a:endParaRPr>
          </a:p>
        </p:txBody>
      </p:sp>
      <p:sp>
        <p:nvSpPr>
          <p:cNvPr id="163" name="Google Shape;163;p30"/>
          <p:cNvSpPr txBox="1">
            <a:spLocks noGrp="1"/>
          </p:cNvSpPr>
          <p:nvPr>
            <p:ph type="body" idx="1"/>
          </p:nvPr>
        </p:nvSpPr>
        <p:spPr>
          <a:xfrm>
            <a:off x="311700" y="1047875"/>
            <a:ext cx="8520600" cy="1668627"/>
          </a:xfrm>
          <a:prstGeom prst="rect">
            <a:avLst/>
          </a:prstGeom>
          <a:solidFill>
            <a:srgbClr val="FFF2E1"/>
          </a:solidFill>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nl" dirty="0">
                <a:solidFill>
                  <a:srgbClr val="000000"/>
                </a:solidFill>
                <a:latin typeface="LTSpitz Medium" panose="02000606020000020004" pitchFamily="2" charset="-95"/>
              </a:rPr>
              <a:t>Alfred en Sia komen in actie om de natuur te redden. Jij gaat ook in actie komen, maar met je eigen doel. Dan moet je natuurlijk wel een herkenbaar logo hebben.</a:t>
            </a:r>
            <a:endParaRPr dirty="0">
              <a:solidFill>
                <a:srgbClr val="000000"/>
              </a:solidFill>
              <a:latin typeface="LTSpitz Medium" panose="02000606020000020004" pitchFamily="2" charset="-95"/>
            </a:endParaRPr>
          </a:p>
          <a:p>
            <a:pPr marL="0" lvl="0" indent="0" algn="l" rtl="0">
              <a:spcBef>
                <a:spcPts val="1200"/>
              </a:spcBef>
              <a:spcAft>
                <a:spcPts val="1200"/>
              </a:spcAft>
              <a:buNone/>
            </a:pPr>
            <a:r>
              <a:rPr lang="nl" dirty="0">
                <a:solidFill>
                  <a:srgbClr val="000000"/>
                </a:solidFill>
                <a:latin typeface="LTSpitz Medium" panose="02000606020000020004" pitchFamily="2" charset="-95"/>
              </a:rPr>
              <a:t>Ontwerp je eigen logo, bedenk een goede naam voor je actiegroep en schrijf op waar je actie voor gaat voeren.</a:t>
            </a:r>
            <a:endParaRPr dirty="0">
              <a:solidFill>
                <a:srgbClr val="000000"/>
              </a:solidFill>
              <a:latin typeface="LTSpitz Medium" panose="02000606020000020004" pitchFamily="2" charset="-95"/>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1"/>
          <p:cNvSpPr txBox="1">
            <a:spLocks noGrp="1"/>
          </p:cNvSpPr>
          <p:nvPr>
            <p:ph type="title"/>
          </p:nvPr>
        </p:nvSpPr>
        <p:spPr>
          <a:xfrm>
            <a:off x="311700" y="292850"/>
            <a:ext cx="8520600" cy="801000"/>
          </a:xfrm>
          <a:prstGeom prst="rect">
            <a:avLst/>
          </a:prstGeom>
          <a:solidFill>
            <a:srgbClr val="FFF2E1"/>
          </a:solidFill>
        </p:spPr>
        <p:txBody>
          <a:bodyPr spcFirstLastPara="1" wrap="square" lIns="91425" tIns="91425" rIns="91425" bIns="91425" anchor="t" anchorCtr="0">
            <a:noAutofit/>
          </a:bodyPr>
          <a:lstStyle/>
          <a:p>
            <a:pPr marL="0" lvl="0" indent="0" algn="ctr" rtl="0">
              <a:spcBef>
                <a:spcPts val="0"/>
              </a:spcBef>
              <a:spcAft>
                <a:spcPts val="0"/>
              </a:spcAft>
              <a:buNone/>
            </a:pPr>
            <a:r>
              <a:rPr lang="nl" sz="3200" b="0" dirty="0">
                <a:latin typeface="LTSpitz Medium" panose="02000606020000020004" pitchFamily="2" charset="-95"/>
              </a:rPr>
              <a:t>Doe opdracht 2: maak een korte film (optioneel)</a:t>
            </a:r>
            <a:endParaRPr sz="3200" b="0" dirty="0">
              <a:latin typeface="LTSpitz Medium" panose="02000606020000020004" pitchFamily="2" charset="-95"/>
            </a:endParaRPr>
          </a:p>
        </p:txBody>
      </p:sp>
      <p:sp>
        <p:nvSpPr>
          <p:cNvPr id="169" name="Google Shape;169;p31"/>
          <p:cNvSpPr txBox="1">
            <a:spLocks noGrp="1"/>
          </p:cNvSpPr>
          <p:nvPr>
            <p:ph type="body" idx="1"/>
          </p:nvPr>
        </p:nvSpPr>
        <p:spPr>
          <a:xfrm>
            <a:off x="311700" y="1062650"/>
            <a:ext cx="8520600" cy="3800400"/>
          </a:xfrm>
          <a:prstGeom prst="rect">
            <a:avLst/>
          </a:prstGeom>
          <a:solidFill>
            <a:srgbClr val="FFF2E1"/>
          </a:solidFill>
        </p:spPr>
        <p:txBody>
          <a:bodyPr spcFirstLastPara="1" wrap="square" lIns="91425" tIns="91425" rIns="91425" bIns="91425" anchor="t" anchorCtr="0">
            <a:normAutofit/>
          </a:bodyPr>
          <a:lstStyle/>
          <a:p>
            <a:pPr marL="0" lvl="0" indent="0" algn="l" rtl="0">
              <a:spcBef>
                <a:spcPts val="0"/>
              </a:spcBef>
              <a:spcAft>
                <a:spcPts val="0"/>
              </a:spcAft>
              <a:buNone/>
            </a:pPr>
            <a:r>
              <a:rPr lang="nl" dirty="0">
                <a:solidFill>
                  <a:srgbClr val="000000"/>
                </a:solidFill>
                <a:latin typeface="LTSpitz Medium" panose="02000606020000020004" pitchFamily="2" charset="-95"/>
              </a:rPr>
              <a:t>Kom in actie! Maak zelf een korte film over jouw actiegroep en waar je actie voor voert. Begin bij het schrijven van het verhaal. </a:t>
            </a:r>
            <a:endParaRPr dirty="0">
              <a:solidFill>
                <a:srgbClr val="000000"/>
              </a:solidFill>
              <a:latin typeface="LTSpitz Medium" panose="02000606020000020004" pitchFamily="2" charset="-95"/>
            </a:endParaRPr>
          </a:p>
          <a:p>
            <a:pPr marL="0" lvl="0" indent="0" algn="l" rtl="0">
              <a:spcBef>
                <a:spcPts val="1200"/>
              </a:spcBef>
              <a:spcAft>
                <a:spcPts val="0"/>
              </a:spcAft>
              <a:buNone/>
            </a:pPr>
            <a:r>
              <a:rPr lang="nl" dirty="0">
                <a:solidFill>
                  <a:srgbClr val="000000"/>
                </a:solidFill>
                <a:latin typeface="LTSpitz Medium" panose="02000606020000020004" pitchFamily="2" charset="-95"/>
              </a:rPr>
              <a:t>Hoe doe je dat? In het verlengde van het project Look@Me is er een handig interactief lesprogramma ontwikkeld voor kinderen om in een paar simpele stappen zelf films te leren maken.</a:t>
            </a:r>
            <a:endParaRPr dirty="0">
              <a:solidFill>
                <a:srgbClr val="000000"/>
              </a:solidFill>
              <a:latin typeface="LTSpitz Medium" panose="02000606020000020004" pitchFamily="2" charset="-95"/>
            </a:endParaRPr>
          </a:p>
          <a:p>
            <a:pPr marL="0" lvl="0" indent="0" algn="l" rtl="0">
              <a:spcBef>
                <a:spcPts val="1200"/>
              </a:spcBef>
              <a:spcAft>
                <a:spcPts val="1200"/>
              </a:spcAft>
              <a:buNone/>
            </a:pPr>
            <a:r>
              <a:rPr lang="nl" dirty="0">
                <a:solidFill>
                  <a:srgbClr val="000000"/>
                </a:solidFill>
                <a:latin typeface="LTSpitz Medium" panose="02000606020000020004" pitchFamily="2" charset="-95"/>
              </a:rPr>
              <a:t>Het is allemaal te vinden op </a:t>
            </a:r>
            <a:r>
              <a:rPr lang="nl" u="sng" dirty="0">
                <a:solidFill>
                  <a:srgbClr val="000000"/>
                </a:solidFill>
                <a:latin typeface="LTSpitz Medium" panose="02000606020000020004" pitchFamily="2" charset="-95"/>
                <a:hlinkClick r:id="rId3">
                  <a:extLst>
                    <a:ext uri="{A12FA001-AC4F-418D-AE19-62706E023703}">
                      <ahyp:hlinkClr xmlns:ahyp="http://schemas.microsoft.com/office/drawing/2018/hyperlinkcolor" val="tx"/>
                    </a:ext>
                  </a:extLst>
                </a:hlinkClick>
              </a:rPr>
              <a:t>schoolkade.nl</a:t>
            </a:r>
            <a:r>
              <a:rPr lang="nl" dirty="0">
                <a:solidFill>
                  <a:srgbClr val="000000"/>
                </a:solidFill>
                <a:latin typeface="LTSpitz Medium" panose="02000606020000020004" pitchFamily="2" charset="-95"/>
              </a:rPr>
              <a:t> en/of gebruik de </a:t>
            </a:r>
            <a:r>
              <a:rPr lang="nl" u="sng" dirty="0">
                <a:solidFill>
                  <a:srgbClr val="000000"/>
                </a:solidFill>
                <a:latin typeface="LTSpitz Medium" panose="02000606020000020004" pitchFamily="2" charset="-95"/>
                <a:hlinkClick r:id="rId4">
                  <a:extLst>
                    <a:ext uri="{A12FA001-AC4F-418D-AE19-62706E023703}">
                      <ahyp:hlinkClr xmlns:ahyp="http://schemas.microsoft.com/office/drawing/2018/hyperlinkcolor" val="tx"/>
                    </a:ext>
                  </a:extLst>
                </a:hlinkClick>
              </a:rPr>
              <a:t>Film Toolkit Maakposter.</a:t>
            </a:r>
            <a:endParaRPr dirty="0">
              <a:solidFill>
                <a:srgbClr val="000000"/>
              </a:solidFill>
              <a:latin typeface="LTSpitz Medium" panose="02000606020000020004" pitchFamily="2" charset="-95"/>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4" name="Google Shape;62;p14">
            <a:extLst>
              <a:ext uri="{FF2B5EF4-FFF2-40B4-BE49-F238E27FC236}">
                <a16:creationId xmlns:a16="http://schemas.microsoft.com/office/drawing/2014/main" id="{F421E8FE-F45D-4B1C-B724-B69F0DD87D57}"/>
              </a:ext>
            </a:extLst>
          </p:cNvPr>
          <p:cNvPicPr preferRelativeResize="0"/>
          <p:nvPr/>
        </p:nvPicPr>
        <p:blipFill>
          <a:blip r:embed="rId3">
            <a:alphaModFix/>
          </a:blip>
          <a:stretch>
            <a:fillRect/>
          </a:stretch>
        </p:blipFill>
        <p:spPr>
          <a:xfrm>
            <a:off x="0" y="-959929"/>
            <a:ext cx="9144003" cy="6103429"/>
          </a:xfrm>
          <a:prstGeom prst="rect">
            <a:avLst/>
          </a:prstGeom>
          <a:noFill/>
          <a:ln>
            <a:noFill/>
          </a:ln>
        </p:spPr>
      </p:pic>
      <p:sp>
        <p:nvSpPr>
          <p:cNvPr id="62" name="Google Shape;62;p14"/>
          <p:cNvSpPr txBox="1">
            <a:spLocks noGrp="1"/>
          </p:cNvSpPr>
          <p:nvPr>
            <p:ph type="title"/>
          </p:nvPr>
        </p:nvSpPr>
        <p:spPr>
          <a:xfrm>
            <a:off x="311700" y="292850"/>
            <a:ext cx="8520600" cy="801000"/>
          </a:xfrm>
          <a:prstGeom prst="rect">
            <a:avLst/>
          </a:prstGeom>
          <a:solidFill>
            <a:srgbClr val="FFF2E1"/>
          </a:solidFill>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nl" dirty="0">
                <a:latin typeface="LTSpitz Medium" panose="02000606020000020004" pitchFamily="2" charset="-95"/>
              </a:rPr>
              <a:t>Het Noordelijk Film Festival</a:t>
            </a:r>
            <a:endParaRPr dirty="0">
              <a:latin typeface="LTSpitz Medium" panose="02000606020000020004" pitchFamily="2" charset="-95"/>
            </a:endParaRPr>
          </a:p>
        </p:txBody>
      </p:sp>
      <p:sp>
        <p:nvSpPr>
          <p:cNvPr id="63" name="Google Shape;63;p14"/>
          <p:cNvSpPr txBox="1">
            <a:spLocks noGrp="1"/>
          </p:cNvSpPr>
          <p:nvPr>
            <p:ph type="body" idx="1"/>
          </p:nvPr>
        </p:nvSpPr>
        <p:spPr>
          <a:xfrm>
            <a:off x="311700" y="1000075"/>
            <a:ext cx="8520600" cy="2175300"/>
          </a:xfrm>
          <a:prstGeom prst="rect">
            <a:avLst/>
          </a:prstGeom>
          <a:solidFill>
            <a:srgbClr val="FFF2E1"/>
          </a:solidFill>
        </p:spPr>
        <p:txBody>
          <a:bodyPr spcFirstLastPara="1" wrap="square" lIns="91425" tIns="91425" rIns="91425" bIns="91425" anchor="t" anchorCtr="0">
            <a:normAutofit fontScale="92500"/>
          </a:bodyPr>
          <a:lstStyle/>
          <a:p>
            <a:pPr marL="114300" lvl="0" indent="0" algn="l" rtl="0">
              <a:spcBef>
                <a:spcPts val="0"/>
              </a:spcBef>
              <a:spcAft>
                <a:spcPts val="0"/>
              </a:spcAft>
              <a:buSzPts val="1800"/>
              <a:buNone/>
            </a:pPr>
            <a:r>
              <a:rPr lang="nl" dirty="0">
                <a:solidFill>
                  <a:srgbClr val="000000"/>
                </a:solidFill>
                <a:latin typeface="LTSpitz Medium" panose="02000606020000020004" pitchFamily="2" charset="-95"/>
              </a:rPr>
              <a:t>Van 10 t/m 14 november vindt de 41e editie plaats.</a:t>
            </a:r>
          </a:p>
          <a:p>
            <a:pPr marL="114300" lvl="0" indent="0" algn="l" rtl="0">
              <a:spcBef>
                <a:spcPts val="0"/>
              </a:spcBef>
              <a:spcAft>
                <a:spcPts val="0"/>
              </a:spcAft>
              <a:buSzPts val="1800"/>
              <a:buNone/>
            </a:pPr>
            <a:endParaRPr dirty="0">
              <a:solidFill>
                <a:srgbClr val="000000"/>
              </a:solidFill>
              <a:latin typeface="LTSpitz Medium" panose="02000606020000020004" pitchFamily="2" charset="-95"/>
            </a:endParaRPr>
          </a:p>
          <a:p>
            <a:pPr marL="114300" lvl="0" indent="0" algn="l" rtl="0">
              <a:spcBef>
                <a:spcPts val="0"/>
              </a:spcBef>
              <a:spcAft>
                <a:spcPts val="0"/>
              </a:spcAft>
              <a:buSzPts val="1800"/>
              <a:buNone/>
            </a:pPr>
            <a:r>
              <a:rPr lang="nl" dirty="0">
                <a:solidFill>
                  <a:srgbClr val="000000"/>
                </a:solidFill>
                <a:latin typeface="LTSpitz Medium" panose="02000606020000020004" pitchFamily="2" charset="-95"/>
              </a:rPr>
              <a:t>Het festival vertoont films uit Noord-Europa die je anders misschien niet zou kunnen zien, omdat die meestal niet in de bioscoop komen.</a:t>
            </a:r>
            <a:endParaRPr dirty="0">
              <a:solidFill>
                <a:srgbClr val="000000"/>
              </a:solidFill>
              <a:latin typeface="LTSpitz Medium" panose="02000606020000020004" pitchFamily="2" charset="-95"/>
            </a:endParaRPr>
          </a:p>
          <a:p>
            <a:pPr marL="114300" lvl="0" indent="0" algn="l" rtl="0">
              <a:spcBef>
                <a:spcPts val="0"/>
              </a:spcBef>
              <a:spcAft>
                <a:spcPts val="0"/>
              </a:spcAft>
              <a:buSzPts val="1800"/>
              <a:buNone/>
            </a:pPr>
            <a:endParaRPr lang="nl" dirty="0">
              <a:solidFill>
                <a:srgbClr val="000000"/>
              </a:solidFill>
              <a:latin typeface="LTSpitz Medium" panose="02000606020000020004" pitchFamily="2" charset="-95"/>
            </a:endParaRPr>
          </a:p>
          <a:p>
            <a:pPr marL="114300" lvl="0" indent="0" algn="l" rtl="0">
              <a:spcBef>
                <a:spcPts val="0"/>
              </a:spcBef>
              <a:spcAft>
                <a:spcPts val="0"/>
              </a:spcAft>
              <a:buSzPts val="1800"/>
              <a:buNone/>
            </a:pPr>
            <a:r>
              <a:rPr lang="nl" dirty="0">
                <a:solidFill>
                  <a:srgbClr val="000000"/>
                </a:solidFill>
                <a:latin typeface="LTSpitz Medium" panose="02000606020000020004" pitchFamily="2" charset="-95"/>
              </a:rPr>
              <a:t>Bij het festival horen ook allemaal bijzondere activiteiten, prijsuitreikingen en feestjes!</a:t>
            </a:r>
            <a:endParaRPr dirty="0">
              <a:solidFill>
                <a:srgbClr val="000000"/>
              </a:solidFill>
              <a:latin typeface="LTSpitz Medium" panose="02000606020000020004" pitchFamily="2" charset="-95"/>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386900"/>
            <a:ext cx="8520600" cy="991524"/>
          </a:xfrm>
          <a:prstGeom prst="rect">
            <a:avLst/>
          </a:prstGeom>
          <a:solidFill>
            <a:srgbClr val="FFF2E1"/>
          </a:solidFill>
        </p:spPr>
        <p:txBody>
          <a:bodyPr spcFirstLastPara="1" wrap="square" lIns="91425" tIns="91425" rIns="91425" bIns="91425" anchor="t" anchorCtr="0">
            <a:normAutofit/>
          </a:bodyPr>
          <a:lstStyle/>
          <a:p>
            <a:pPr marL="0" lvl="0" indent="0" algn="ctr" rtl="0">
              <a:spcBef>
                <a:spcPts val="0"/>
              </a:spcBef>
              <a:spcAft>
                <a:spcPts val="0"/>
              </a:spcAft>
              <a:buNone/>
            </a:pPr>
            <a:r>
              <a:rPr lang="nl-NL" b="0" dirty="0">
                <a:latin typeface="LTSpitz Medium" panose="02000606020000020004" pitchFamily="2" charset="-95"/>
              </a:rPr>
              <a:t>VOOR DE FILM</a:t>
            </a:r>
            <a:endParaRPr b="0" dirty="0">
              <a:latin typeface="LTSpitz Medium" panose="02000606020000020004" pitchFamily="2" charset="-95"/>
            </a:endParaRPr>
          </a:p>
        </p:txBody>
      </p:sp>
      <p:sp>
        <p:nvSpPr>
          <p:cNvPr id="69" name="Google Shape;69;p15"/>
          <p:cNvSpPr txBox="1">
            <a:spLocks noGrp="1"/>
          </p:cNvSpPr>
          <p:nvPr>
            <p:ph type="body" idx="1"/>
          </p:nvPr>
        </p:nvSpPr>
        <p:spPr>
          <a:xfrm>
            <a:off x="311700" y="1056100"/>
            <a:ext cx="8520600" cy="3700500"/>
          </a:xfrm>
          <a:prstGeom prst="rect">
            <a:avLst/>
          </a:prstGeom>
          <a:solidFill>
            <a:srgbClr val="FFF2E1"/>
          </a:solidFill>
        </p:spPr>
        <p:txBody>
          <a:bodyPr spcFirstLastPara="1" wrap="square" lIns="91425" tIns="91425" rIns="91425" bIns="91425" anchor="t" anchorCtr="0">
            <a:normAutofit/>
          </a:bodyPr>
          <a:lstStyle/>
          <a:p>
            <a:pPr marL="0" lvl="0" indent="0" algn="ctr" rtl="0">
              <a:spcBef>
                <a:spcPts val="0"/>
              </a:spcBef>
              <a:spcAft>
                <a:spcPts val="0"/>
              </a:spcAft>
              <a:buNone/>
            </a:pPr>
            <a:endParaRPr dirty="0"/>
          </a:p>
          <a:p>
            <a:pPr marL="0" lvl="0" indent="0" algn="ctr" rtl="0">
              <a:spcBef>
                <a:spcPts val="1200"/>
              </a:spcBef>
              <a:spcAft>
                <a:spcPts val="1200"/>
              </a:spcAft>
              <a:buNone/>
            </a:pPr>
            <a:endParaRPr lang="nl" sz="2000" dirty="0">
              <a:solidFill>
                <a:schemeClr val="accent1"/>
              </a:solidFill>
              <a:latin typeface="LTSpitz Medium" panose="02000606020000020004" pitchFamily="2" charset="-95"/>
            </a:endParaRPr>
          </a:p>
          <a:p>
            <a:pPr marL="0" lvl="0" indent="0" algn="ctr" rtl="0">
              <a:spcBef>
                <a:spcPts val="1200"/>
              </a:spcBef>
              <a:spcAft>
                <a:spcPts val="1200"/>
              </a:spcAft>
              <a:buNone/>
            </a:pPr>
            <a:r>
              <a:rPr lang="nl" sz="2000" dirty="0">
                <a:solidFill>
                  <a:schemeClr val="accent1"/>
                </a:solidFill>
                <a:latin typeface="LTSpitz Medium" panose="02000606020000020004" pitchFamily="2" charset="-95"/>
              </a:rPr>
              <a:t>Vragen aan de klas ter voorbereiding</a:t>
            </a:r>
            <a:endParaRPr sz="2000" dirty="0">
              <a:solidFill>
                <a:schemeClr val="accent1"/>
              </a:solidFill>
              <a:latin typeface="LTSpitz Medium" panose="02000606020000020004" pitchFamily="2" charset="-95"/>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11700" y="330550"/>
            <a:ext cx="8520600" cy="4529100"/>
          </a:xfrm>
          <a:prstGeom prst="rect">
            <a:avLst/>
          </a:prstGeom>
          <a:solidFill>
            <a:srgbClr val="FFF2E1"/>
          </a:solidFill>
        </p:spPr>
        <p:txBody>
          <a:bodyPr spcFirstLastPara="1" wrap="square" lIns="91425" tIns="91425" rIns="91425" bIns="91425" anchor="t" anchorCtr="0">
            <a:normAutofit/>
          </a:bodyPr>
          <a:lstStyle/>
          <a:p>
            <a:pPr marL="0" lvl="0" indent="0" algn="ctr" rtl="0">
              <a:spcBef>
                <a:spcPts val="0"/>
              </a:spcBef>
              <a:spcAft>
                <a:spcPts val="0"/>
              </a:spcAft>
              <a:buNone/>
            </a:pPr>
            <a:endParaRPr dirty="0">
              <a:latin typeface="LTSpitz Medium" panose="02000606020000020004" pitchFamily="2" charset="-95"/>
            </a:endParaRPr>
          </a:p>
          <a:p>
            <a:pPr marL="0" lvl="0" indent="0" algn="ctr" rtl="0">
              <a:spcBef>
                <a:spcPts val="0"/>
              </a:spcBef>
              <a:spcAft>
                <a:spcPts val="0"/>
              </a:spcAft>
              <a:buNone/>
            </a:pPr>
            <a:endParaRPr dirty="0">
              <a:latin typeface="LTSpitz Medium" panose="02000606020000020004" pitchFamily="2" charset="-95"/>
            </a:endParaRPr>
          </a:p>
          <a:p>
            <a:pPr marL="0" lvl="0" indent="0" algn="ctr" rtl="0">
              <a:spcBef>
                <a:spcPts val="0"/>
              </a:spcBef>
              <a:spcAft>
                <a:spcPts val="0"/>
              </a:spcAft>
              <a:buNone/>
            </a:pPr>
            <a:r>
              <a:rPr lang="nl" b="0" dirty="0">
                <a:latin typeface="LTSpitz Medium" panose="02000606020000020004" pitchFamily="2" charset="-95"/>
              </a:rPr>
              <a:t>Ga je wel eens naar de bioscoop? </a:t>
            </a:r>
            <a:endParaRPr b="0" dirty="0">
              <a:latin typeface="LTSpitz Medium" panose="02000606020000020004" pitchFamily="2" charset="-95"/>
            </a:endParaRPr>
          </a:p>
          <a:p>
            <a:pPr marL="0" lvl="0" indent="0" algn="ctr" rtl="0">
              <a:spcBef>
                <a:spcPts val="0"/>
              </a:spcBef>
              <a:spcAft>
                <a:spcPts val="0"/>
              </a:spcAft>
              <a:buNone/>
            </a:pPr>
            <a:r>
              <a:rPr lang="nl" b="0" dirty="0">
                <a:latin typeface="LTSpitz Medium" panose="02000606020000020004" pitchFamily="2" charset="-95"/>
              </a:rPr>
              <a:t>Zo ja, naar wat voor films?</a:t>
            </a:r>
            <a:endParaRPr b="0" dirty="0">
              <a:latin typeface="LTSpitz Medium" panose="02000606020000020004" pitchFamily="2" charset="-95"/>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3852100" y="338600"/>
            <a:ext cx="4980300" cy="4458300"/>
          </a:xfrm>
          <a:prstGeom prst="rect">
            <a:avLst/>
          </a:prstGeom>
          <a:solidFill>
            <a:srgbClr val="FFF2E1"/>
          </a:solidFill>
        </p:spPr>
        <p:txBody>
          <a:bodyPr spcFirstLastPara="1" wrap="square" lIns="91425" tIns="91425" rIns="91425" bIns="91425" anchor="t" anchorCtr="0">
            <a:normAutofit/>
          </a:bodyPr>
          <a:lstStyle/>
          <a:p>
            <a:pPr marL="0" lvl="0" indent="0" algn="ctr" rtl="0">
              <a:spcBef>
                <a:spcPts val="0"/>
              </a:spcBef>
              <a:spcAft>
                <a:spcPts val="0"/>
              </a:spcAft>
              <a:buNone/>
            </a:pPr>
            <a:endParaRPr dirty="0"/>
          </a:p>
          <a:p>
            <a:pPr marL="0" lvl="0" indent="0" algn="ctr" rtl="0">
              <a:spcBef>
                <a:spcPts val="0"/>
              </a:spcBef>
              <a:spcAft>
                <a:spcPts val="0"/>
              </a:spcAft>
              <a:buNone/>
            </a:pPr>
            <a:r>
              <a:rPr lang="nl" b="0" dirty="0">
                <a:latin typeface="LTSpitz Medium" panose="02000606020000020004" pitchFamily="2" charset="-95"/>
              </a:rPr>
              <a:t>Als je de titel </a:t>
            </a:r>
            <a:r>
              <a:rPr lang="nl" b="0" i="1" dirty="0">
                <a:latin typeface="LTSpitz Medium" panose="02000606020000020004" pitchFamily="2" charset="-95"/>
              </a:rPr>
              <a:t>Sia, de rebelse bosfee</a:t>
            </a:r>
            <a:r>
              <a:rPr lang="nl" b="0" dirty="0">
                <a:latin typeface="LTSpitz Medium" panose="02000606020000020004" pitchFamily="2" charset="-95"/>
              </a:rPr>
              <a:t> hoort en de poster bekijkt, waar denk je dan dat de film over gaat?</a:t>
            </a:r>
            <a:endParaRPr b="0" dirty="0">
              <a:latin typeface="LTSpitz Medium" panose="02000606020000020004" pitchFamily="2" charset="-95"/>
            </a:endParaRPr>
          </a:p>
        </p:txBody>
      </p:sp>
      <p:pic>
        <p:nvPicPr>
          <p:cNvPr id="81" name="Google Shape;81;p17"/>
          <p:cNvPicPr preferRelativeResize="0"/>
          <p:nvPr/>
        </p:nvPicPr>
        <p:blipFill rotWithShape="1">
          <a:blip r:embed="rId3">
            <a:alphaModFix/>
          </a:blip>
          <a:srcRect t="109" b="109"/>
          <a:stretch/>
        </p:blipFill>
        <p:spPr>
          <a:xfrm>
            <a:off x="0" y="0"/>
            <a:ext cx="3601504"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311700" y="370850"/>
            <a:ext cx="8520600" cy="4425900"/>
          </a:xfrm>
          <a:prstGeom prst="rect">
            <a:avLst/>
          </a:prstGeom>
          <a:solidFill>
            <a:srgbClr val="FFF2E1"/>
          </a:solidFill>
        </p:spPr>
        <p:txBody>
          <a:bodyPr spcFirstLastPara="1" wrap="square" lIns="91425" tIns="91425" rIns="91425" bIns="91425" anchor="t" anchorCtr="0">
            <a:normAutofit/>
          </a:bodyPr>
          <a:lstStyle/>
          <a:p>
            <a:pPr marL="0" lvl="0" indent="0" algn="ctr" rtl="0">
              <a:spcBef>
                <a:spcPts val="0"/>
              </a:spcBef>
              <a:spcAft>
                <a:spcPts val="0"/>
              </a:spcAft>
              <a:buNone/>
            </a:pPr>
            <a:endParaRPr dirty="0"/>
          </a:p>
          <a:p>
            <a:pPr marL="0" lvl="0" indent="0" algn="ctr" rtl="0">
              <a:spcBef>
                <a:spcPts val="0"/>
              </a:spcBef>
              <a:spcAft>
                <a:spcPts val="0"/>
              </a:spcAft>
              <a:buNone/>
            </a:pPr>
            <a:endParaRPr b="0" dirty="0">
              <a:latin typeface="LTSpitz Medium" panose="02000606020000020004" pitchFamily="2" charset="-95"/>
            </a:endParaRPr>
          </a:p>
          <a:p>
            <a:pPr marL="0" lvl="0" indent="0" algn="ctr" rtl="0">
              <a:spcBef>
                <a:spcPts val="0"/>
              </a:spcBef>
              <a:spcAft>
                <a:spcPts val="0"/>
              </a:spcAft>
              <a:buNone/>
            </a:pPr>
            <a:r>
              <a:rPr lang="nl" b="0" dirty="0">
                <a:latin typeface="LTSpitz Medium" panose="02000606020000020004" pitchFamily="2" charset="-95"/>
              </a:rPr>
              <a:t>Heb je als eens van de film </a:t>
            </a:r>
            <a:r>
              <a:rPr lang="nl" b="0" i="1" dirty="0">
                <a:latin typeface="LTSpitz Medium" panose="02000606020000020004" pitchFamily="2" charset="-95"/>
              </a:rPr>
              <a:t>sia, de rebelse bosfee</a:t>
            </a:r>
            <a:r>
              <a:rPr lang="nl" b="0" dirty="0">
                <a:latin typeface="LTSpitz Medium" panose="02000606020000020004" pitchFamily="2" charset="-95"/>
              </a:rPr>
              <a:t> gehoord?</a:t>
            </a:r>
            <a:endParaRPr b="0" dirty="0">
              <a:latin typeface="LTSpitz Medium" panose="02000606020000020004" pitchFamily="2" charset="-95"/>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xfrm>
            <a:off x="923975" y="597649"/>
            <a:ext cx="7473600" cy="3873271"/>
          </a:xfrm>
          <a:prstGeom prst="rect">
            <a:avLst/>
          </a:prstGeom>
          <a:solidFill>
            <a:srgbClr val="FFF2E1"/>
          </a:solidFill>
        </p:spPr>
        <p:txBody>
          <a:bodyPr spcFirstLastPara="1" wrap="square" lIns="91425" tIns="91425" rIns="91425" bIns="91425" anchor="t" anchorCtr="0">
            <a:normAutofit/>
          </a:bodyPr>
          <a:lstStyle/>
          <a:p>
            <a:pPr marL="0" lvl="0" indent="0" algn="ctr" rtl="0">
              <a:spcBef>
                <a:spcPts val="0"/>
              </a:spcBef>
              <a:spcAft>
                <a:spcPts val="0"/>
              </a:spcAft>
              <a:buNone/>
            </a:pPr>
            <a:r>
              <a:rPr lang="nl" b="0" dirty="0">
                <a:latin typeface="LTSpitz Medium" panose="02000606020000020004" pitchFamily="2" charset="-95"/>
              </a:rPr>
              <a:t>De opbouw van een film: </a:t>
            </a:r>
            <a:br>
              <a:rPr lang="nl" b="0" dirty="0">
                <a:latin typeface="LTSpitz Medium" panose="02000606020000020004" pitchFamily="2" charset="-95"/>
              </a:rPr>
            </a:br>
            <a:endParaRPr b="0" dirty="0">
              <a:latin typeface="LTSpitz Medium" panose="02000606020000020004" pitchFamily="2" charset="-95"/>
            </a:endParaRPr>
          </a:p>
        </p:txBody>
      </p:sp>
      <p:pic>
        <p:nvPicPr>
          <p:cNvPr id="4" name="Afbeelding 3">
            <a:extLst>
              <a:ext uri="{FF2B5EF4-FFF2-40B4-BE49-F238E27FC236}">
                <a16:creationId xmlns:a16="http://schemas.microsoft.com/office/drawing/2014/main" id="{47B2B35D-4ED6-401C-8B04-9613DBBB83E0}"/>
              </a:ext>
            </a:extLst>
          </p:cNvPr>
          <p:cNvPicPr>
            <a:picLocks noChangeAspect="1"/>
          </p:cNvPicPr>
          <p:nvPr/>
        </p:nvPicPr>
        <p:blipFill>
          <a:blip r:embed="rId3"/>
          <a:stretch>
            <a:fillRect/>
          </a:stretch>
        </p:blipFill>
        <p:spPr>
          <a:xfrm>
            <a:off x="541631" y="468410"/>
            <a:ext cx="8060738" cy="537382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a:off x="311700" y="292850"/>
            <a:ext cx="8520600" cy="801000"/>
          </a:xfrm>
          <a:prstGeom prst="rect">
            <a:avLst/>
          </a:prstGeom>
          <a:solidFill>
            <a:srgbClr val="FFF2E1"/>
          </a:solidFill>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nl" b="0" dirty="0">
                <a:latin typeface="LTSpitz Medium" panose="02000606020000020004" pitchFamily="2" charset="-95"/>
              </a:rPr>
              <a:t>Opdracht 1: maak een voorspelling</a:t>
            </a:r>
            <a:endParaRPr b="0" dirty="0">
              <a:latin typeface="LTSpitz Medium" panose="02000606020000020004" pitchFamily="2" charset="-95"/>
            </a:endParaRPr>
          </a:p>
        </p:txBody>
      </p:sp>
      <p:sp>
        <p:nvSpPr>
          <p:cNvPr id="97" name="Google Shape;97;p20"/>
          <p:cNvSpPr txBox="1">
            <a:spLocks noGrp="1"/>
          </p:cNvSpPr>
          <p:nvPr>
            <p:ph type="body" idx="1"/>
          </p:nvPr>
        </p:nvSpPr>
        <p:spPr>
          <a:xfrm>
            <a:off x="311700" y="1041150"/>
            <a:ext cx="8520600" cy="3811500"/>
          </a:xfrm>
          <a:prstGeom prst="rect">
            <a:avLst/>
          </a:prstGeom>
          <a:solidFill>
            <a:srgbClr val="FFF2E1"/>
          </a:solidFill>
        </p:spPr>
        <p:txBody>
          <a:bodyPr spcFirstLastPara="1" wrap="square" lIns="91425" tIns="91425" rIns="91425" bIns="91425" anchor="t" anchorCtr="0">
            <a:normAutofit/>
          </a:bodyPr>
          <a:lstStyle/>
          <a:p>
            <a:pPr marL="0" lvl="0" indent="0" algn="l" rtl="0">
              <a:spcBef>
                <a:spcPts val="0"/>
              </a:spcBef>
              <a:spcAft>
                <a:spcPts val="0"/>
              </a:spcAft>
              <a:buNone/>
            </a:pPr>
            <a:endParaRPr dirty="0">
              <a:solidFill>
                <a:schemeClr val="accent1"/>
              </a:solidFill>
            </a:endParaRPr>
          </a:p>
          <a:p>
            <a:pPr marL="0" lvl="0" indent="0" algn="ctr" rtl="0">
              <a:spcBef>
                <a:spcPts val="1200"/>
              </a:spcBef>
              <a:spcAft>
                <a:spcPts val="0"/>
              </a:spcAft>
              <a:buNone/>
            </a:pPr>
            <a:r>
              <a:rPr lang="nl" dirty="0">
                <a:solidFill>
                  <a:schemeClr val="accent1"/>
                </a:solidFill>
                <a:latin typeface="LTSpitz Medium" panose="02000606020000020004" pitchFamily="2" charset="-95"/>
              </a:rPr>
              <a:t>Bekijk de trailer op de volgende slide en maak een tijdlijn. </a:t>
            </a:r>
            <a:endParaRPr dirty="0">
              <a:solidFill>
                <a:schemeClr val="accent1"/>
              </a:solidFill>
              <a:latin typeface="LTSpitz Medium" panose="02000606020000020004" pitchFamily="2" charset="-95"/>
            </a:endParaRPr>
          </a:p>
          <a:p>
            <a:pPr marL="0" lvl="0" indent="0" algn="ctr" rtl="0">
              <a:spcBef>
                <a:spcPts val="1200"/>
              </a:spcBef>
              <a:spcAft>
                <a:spcPts val="1200"/>
              </a:spcAft>
              <a:buNone/>
            </a:pPr>
            <a:r>
              <a:rPr lang="nl" dirty="0">
                <a:solidFill>
                  <a:schemeClr val="accent1"/>
                </a:solidFill>
                <a:latin typeface="LTSpitz Medium" panose="02000606020000020004" pitchFamily="2" charset="-95"/>
              </a:rPr>
              <a:t>Gebruik de vragen op de slide na de trailer als inspiratie</a:t>
            </a:r>
            <a:r>
              <a:rPr lang="nl" dirty="0">
                <a:solidFill>
                  <a:schemeClr val="accent1"/>
                </a:solidFill>
              </a:rPr>
              <a:t>.</a:t>
            </a:r>
            <a:endParaRPr dirty="0">
              <a:solidFill>
                <a:schemeClr val="accen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2" name="Onlinemedia 1" title="SIA, DE REBELSE BOSFEE - trailer I Noordelijk Film Festival 2021">
            <a:hlinkClick r:id="" action="ppaction://media"/>
            <a:extLst>
              <a:ext uri="{FF2B5EF4-FFF2-40B4-BE49-F238E27FC236}">
                <a16:creationId xmlns:a16="http://schemas.microsoft.com/office/drawing/2014/main" id="{A0891E06-42D0-44D0-89E2-708A60B7398A}"/>
              </a:ext>
            </a:extLst>
          </p:cNvPr>
          <p:cNvPicPr>
            <a:picLocks noRot="1" noChangeAspect="1"/>
          </p:cNvPicPr>
          <p:nvPr>
            <a:videoFile r:link="rId1"/>
          </p:nvPr>
        </p:nvPicPr>
        <p:blipFill>
          <a:blip r:embed="rId4"/>
          <a:stretch>
            <a:fillRect/>
          </a:stretch>
        </p:blipFill>
        <p:spPr>
          <a:xfrm>
            <a:off x="0" y="-3754"/>
            <a:ext cx="9150674" cy="5147254"/>
          </a:xfrm>
          <a:prstGeom prst="rect">
            <a:avLst/>
          </a:prstGeom>
        </p:spPr>
      </p:pic>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583</Words>
  <Application>Microsoft Office PowerPoint</Application>
  <PresentationFormat>Diavoorstelling (16:9)</PresentationFormat>
  <Paragraphs>67</Paragraphs>
  <Slides>19</Slides>
  <Notes>19</Notes>
  <HiddenSlides>0</HiddenSlides>
  <MMClips>1</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19</vt:i4>
      </vt:variant>
    </vt:vector>
  </HeadingPairs>
  <TitlesOfParts>
    <vt:vector size="24" baseType="lpstr">
      <vt:lpstr>LTSpitz Medium</vt:lpstr>
      <vt:lpstr>Source Code Pro</vt:lpstr>
      <vt:lpstr>Arial</vt:lpstr>
      <vt:lpstr>Amatic SC</vt:lpstr>
      <vt:lpstr>Beach Day</vt:lpstr>
      <vt:lpstr>LESBRIEF SIA, DE REBELSE BOSFEE</vt:lpstr>
      <vt:lpstr>Het Noordelijk Film Festival</vt:lpstr>
      <vt:lpstr>VOOR DE FILM</vt:lpstr>
      <vt:lpstr>  Ga je wel eens naar de bioscoop?  Zo ja, naar wat voor films?</vt:lpstr>
      <vt:lpstr> Als je de titel Sia, de rebelse bosfee hoort en de poster bekijkt, waar denk je dan dat de film over gaat?</vt:lpstr>
      <vt:lpstr>  Heb je als eens van de film sia, de rebelse bosfee gehoord?</vt:lpstr>
      <vt:lpstr>De opbouw van een film:  </vt:lpstr>
      <vt:lpstr>Opdracht 1: maak een voorspelling</vt:lpstr>
      <vt:lpstr>PowerPoint-presentatie</vt:lpstr>
      <vt:lpstr>Inspiratievragen voor de tijdlijn</vt:lpstr>
      <vt:lpstr>Opdracht 2: kijkvraag</vt:lpstr>
      <vt:lpstr>Bekijk de film op het filmfestival: veel plezier!</vt:lpstr>
      <vt:lpstr>Na de film</vt:lpstr>
      <vt:lpstr>Bespreek de kijkvraag</vt:lpstr>
      <vt:lpstr>Bespreek de tijdlijn</vt:lpstr>
      <vt:lpstr>Vragen over de film</vt:lpstr>
      <vt:lpstr>Vragen over milieuvervuiling</vt:lpstr>
      <vt:lpstr>Doe opdracht 1: maak een logo (optioneel)</vt:lpstr>
      <vt:lpstr>Doe opdracht 2: maak een korte film (optioneel)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LESBRIEF SIA, DE REBELSE BOSFEE</dc:title>
  <dc:creator>Loes Brinkman</dc:creator>
  <cp:lastModifiedBy>Loes Brinkman</cp:lastModifiedBy>
  <cp:revision>3</cp:revision>
  <dcterms:modified xsi:type="dcterms:W3CDTF">2021-10-25T11:53:53Z</dcterms:modified>
</cp:coreProperties>
</file>